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64"/>
  </p:notesMasterIdLst>
  <p:handoutMasterIdLst>
    <p:handoutMasterId r:id="rId65"/>
  </p:handoutMasterIdLst>
  <p:sldIdLst>
    <p:sldId id="256" r:id="rId5"/>
    <p:sldId id="314"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Lst>
  <p:sldSz cx="18288000" cy="10287000"/>
  <p:notesSz cx="6858000" cy="9144000"/>
  <p:embeddedFontLst>
    <p:embeddedFont>
      <p:font typeface="Arial Black" panose="020B0A04020102020204" pitchFamily="34" charset="0"/>
      <p:bold r:id="rId66"/>
    </p:embeddedFont>
    <p:embeddedFont>
      <p:font typeface="Arimo" panose="020B0604020202020204" charset="0"/>
      <p:regular r:id="rId67"/>
    </p:embeddedFont>
    <p:embeddedFont>
      <p:font typeface="Arimo Bold" panose="020B0604020202020204" charset="0"/>
      <p:regular r:id="rId68"/>
    </p:embeddedFont>
    <p:embeddedFont>
      <p:font typeface="Arimo Italics" panose="020B0604020202020204" charset="0"/>
      <p:regular r:id="rId69"/>
    </p:embeddedFont>
    <p:embeddedFont>
      <p:font typeface="Articulat" panose="020B0604020202020204" charset="0"/>
      <p:regular r:id="rId70"/>
    </p:embeddedFont>
    <p:embeddedFont>
      <p:font typeface="Articulat Bold" panose="020B0604020202020204" charset="0"/>
      <p:regular r:id="rId71"/>
    </p:embeddedFont>
    <p:embeddedFont>
      <p:font typeface="Articulat Italics" panose="020B0604020202020204" charset="0"/>
      <p:regular r:id="rId72"/>
    </p:embeddedFont>
    <p:embeddedFont>
      <p:font typeface="Gordita Bold" panose="020B0604020202020204" charset="0"/>
      <p:regular r:id="rId73"/>
    </p:embeddedFont>
    <p:embeddedFont>
      <p:font typeface="Roboto" panose="02000000000000000000" pitchFamily="2" charset="0"/>
      <p:regular r:id="rId74"/>
      <p:bold r:id="rId75"/>
      <p:italic r:id="rId76"/>
      <p:boldItalic r:id="rId77"/>
    </p:embeddedFont>
    <p:embeddedFont>
      <p:font typeface="Roboto Bold" panose="02000000000000000000" pitchFamily="2" charset="0"/>
      <p:regular r:id="rId78"/>
      <p:bold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084E94-3B41-738A-9734-C9E0E0B469A5}" name="SEGURA, ASHLEY N CIV USAF HAF AFSEC/PA" initials="AS" userId="S::ashley.segura.5@us.af.mil::6ac02b6c-128d-4721-b89c-508d833dff5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0663AF"/>
    <a:srgbClr val="3333FF"/>
    <a:srgbClr val="29ABE2"/>
    <a:srgbClr val="0D71B9"/>
    <a:srgbClr val="FF7C00"/>
    <a:srgbClr val="FAE30E"/>
    <a:srgbClr val="08A3B8"/>
    <a:srgbClr val="D6E1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2" autoAdjust="0"/>
    <p:restoredTop sz="94622" autoAdjust="0"/>
  </p:normalViewPr>
  <p:slideViewPr>
    <p:cSldViewPr>
      <p:cViewPr varScale="1">
        <p:scale>
          <a:sx n="69" d="100"/>
          <a:sy n="69" d="100"/>
        </p:scale>
        <p:origin x="75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3.fntdata"/><Relationship Id="rId84" Type="http://schemas.microsoft.com/office/2018/10/relationships/authors" Targe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7.fntdata"/><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1.fntdata"/><Relationship Id="rId7" Type="http://schemas.openxmlformats.org/officeDocument/2006/relationships/slide" Target="slides/slide3.xml"/><Relationship Id="rId71" Type="http://schemas.openxmlformats.org/officeDocument/2006/relationships/font" Target="fonts/font6.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3C6021-F35E-3B25-AB1D-1E590FB578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98EBFC-48E3-F453-C12C-FD5E868C55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99BC81-AD76-4772-82E2-447865D14937}" type="datetimeFigureOut">
              <a:rPr lang="en-US" smtClean="0"/>
              <a:t>5/12/2025</a:t>
            </a:fld>
            <a:endParaRPr lang="en-US"/>
          </a:p>
        </p:txBody>
      </p:sp>
      <p:sp>
        <p:nvSpPr>
          <p:cNvPr id="4" name="Footer Placeholder 3">
            <a:extLst>
              <a:ext uri="{FF2B5EF4-FFF2-40B4-BE49-F238E27FC236}">
                <a16:creationId xmlns:a16="http://schemas.microsoft.com/office/drawing/2014/main" id="{F916F536-A8B3-708F-2B86-91536BB574B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94C7781-219F-AEE8-C9D3-DFD2391FCA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66D46A8-9719-4F5D-9765-6F79AC7FC7C7}" type="slidenum">
              <a:rPr lang="en-US" smtClean="0"/>
              <a:t>‹#›</a:t>
            </a:fld>
            <a:endParaRPr lang="en-US"/>
          </a:p>
        </p:txBody>
      </p:sp>
    </p:spTree>
    <p:extLst>
      <p:ext uri="{BB962C8B-B14F-4D97-AF65-F5344CB8AC3E}">
        <p14:creationId xmlns:p14="http://schemas.microsoft.com/office/powerpoint/2010/main" val="19557710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40F58-3B00-472C-B86D-E13C4D2CD49F}"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43F6F7-C9B0-440A-B5DA-8A51A4F74E91}" type="slidenum">
              <a:rPr lang="en-US" smtClean="0"/>
              <a:t>‹#›</a:t>
            </a:fld>
            <a:endParaRPr lang="en-US"/>
          </a:p>
        </p:txBody>
      </p:sp>
    </p:spTree>
    <p:extLst>
      <p:ext uri="{BB962C8B-B14F-4D97-AF65-F5344CB8AC3E}">
        <p14:creationId xmlns:p14="http://schemas.microsoft.com/office/powerpoint/2010/main" val="407143730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43F6F7-C9B0-440A-B5DA-8A51A4F74E91}" type="slidenum">
              <a:rPr lang="en-US" smtClean="0"/>
              <a:t>3</a:t>
            </a:fld>
            <a:endParaRPr lang="en-US"/>
          </a:p>
        </p:txBody>
      </p:sp>
    </p:spTree>
    <p:extLst>
      <p:ext uri="{BB962C8B-B14F-4D97-AF65-F5344CB8AC3E}">
        <p14:creationId xmlns:p14="http://schemas.microsoft.com/office/powerpoint/2010/main" val="2505513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43F6F7-C9B0-440A-B5DA-8A51A4F74E91}" type="slidenum">
              <a:rPr lang="en-US" smtClean="0"/>
              <a:t>17</a:t>
            </a:fld>
            <a:endParaRPr lang="en-US"/>
          </a:p>
        </p:txBody>
      </p:sp>
    </p:spTree>
    <p:extLst>
      <p:ext uri="{BB962C8B-B14F-4D97-AF65-F5344CB8AC3E}">
        <p14:creationId xmlns:p14="http://schemas.microsoft.com/office/powerpoint/2010/main" val="3501588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43F6F7-C9B0-440A-B5DA-8A51A4F74E91}" type="slidenum">
              <a:rPr lang="en-US" smtClean="0"/>
              <a:t>18</a:t>
            </a:fld>
            <a:endParaRPr lang="en-US"/>
          </a:p>
        </p:txBody>
      </p:sp>
    </p:spTree>
    <p:extLst>
      <p:ext uri="{BB962C8B-B14F-4D97-AF65-F5344CB8AC3E}">
        <p14:creationId xmlns:p14="http://schemas.microsoft.com/office/powerpoint/2010/main" val="299985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43F6F7-C9B0-440A-B5DA-8A51A4F74E91}" type="slidenum">
              <a:rPr lang="en-US" smtClean="0"/>
              <a:t>47</a:t>
            </a:fld>
            <a:endParaRPr lang="en-US"/>
          </a:p>
        </p:txBody>
      </p:sp>
    </p:spTree>
    <p:extLst>
      <p:ext uri="{BB962C8B-B14F-4D97-AF65-F5344CB8AC3E}">
        <p14:creationId xmlns:p14="http://schemas.microsoft.com/office/powerpoint/2010/main" val="2573881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43F6F7-C9B0-440A-B5DA-8A51A4F74E91}" type="slidenum">
              <a:rPr lang="en-US" smtClean="0"/>
              <a:t>48</a:t>
            </a:fld>
            <a:endParaRPr lang="en-US"/>
          </a:p>
        </p:txBody>
      </p:sp>
    </p:spTree>
    <p:extLst>
      <p:ext uri="{BB962C8B-B14F-4D97-AF65-F5344CB8AC3E}">
        <p14:creationId xmlns:p14="http://schemas.microsoft.com/office/powerpoint/2010/main" val="1839357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285137E-AAF6-4CFC-A2D2-B3B665163C12}" type="datetime1">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9AFEE9-FF84-4F3C-A28C-1C8AD5BE64E1}" type="datetime1">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AD7B92-93F9-4217-B176-4813C846513E}" type="datetime1">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1CCB32-D9CA-4822-AE43-1E892F3D440B}" type="datetime1">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3C65F0-41FC-4D07-A86C-697A997E6CEA}" type="datetime1">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7B0498-D40F-436C-8100-A1367A5FD990}" type="datetime1">
              <a:rPr lang="en-US" smtClean="0"/>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FB5BF4-790B-415B-AA79-E7CE5D2B3249}" type="datetime1">
              <a:rPr lang="en-US" smtClean="0"/>
              <a:t>5/12/2025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3A73BB-C844-4A58-8A6A-ABD3DD6694E5}" type="datetime1">
              <a:rPr lang="en-US" smtClean="0"/>
              <a:t>5/12/2025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B8FDC9-28CE-4FDA-BD86-F4EFEBFE8696}" type="datetime1">
              <a:rPr lang="en-US" smtClean="0"/>
              <a:t>5/12/2025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C2A4A7-2BB6-4D8B-B987-F4244DA5509A}" type="datetime1">
              <a:rPr lang="en-US" smtClean="0"/>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0584B6-2CCE-41F2-AE12-CF615952BC27}" type="datetime1">
              <a:rPr lang="en-US" smtClean="0"/>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1747C0-3B93-4BA1-9800-78FDE9DFC85A}" type="datetime1">
              <a:rPr lang="en-US" smtClean="0"/>
              <a:t>5/12/2025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3" Type="http://schemas.openxmlformats.org/officeDocument/2006/relationships/slide" Target="slide17.xml"/><Relationship Id="rId18" Type="http://schemas.openxmlformats.org/officeDocument/2006/relationships/slide" Target="slide22.xml"/><Relationship Id="rId26" Type="http://schemas.openxmlformats.org/officeDocument/2006/relationships/slide" Target="slide35.xml"/><Relationship Id="rId39" Type="http://schemas.openxmlformats.org/officeDocument/2006/relationships/slide" Target="slide49.xml"/><Relationship Id="rId21" Type="http://schemas.openxmlformats.org/officeDocument/2006/relationships/slide" Target="slide27.xml"/><Relationship Id="rId34" Type="http://schemas.openxmlformats.org/officeDocument/2006/relationships/slide" Target="slide44.xml"/><Relationship Id="rId42" Type="http://schemas.openxmlformats.org/officeDocument/2006/relationships/slide" Target="slide52.xml"/><Relationship Id="rId47" Type="http://schemas.openxmlformats.org/officeDocument/2006/relationships/slide" Target="slide59.xml"/><Relationship Id="rId7" Type="http://schemas.openxmlformats.org/officeDocument/2006/relationships/slide" Target="slide6.xml"/><Relationship Id="rId2" Type="http://schemas.openxmlformats.org/officeDocument/2006/relationships/image" Target="../media/image3.jpg"/><Relationship Id="rId16" Type="http://schemas.openxmlformats.org/officeDocument/2006/relationships/slide" Target="slide20.xml"/><Relationship Id="rId29" Type="http://schemas.openxmlformats.org/officeDocument/2006/relationships/slide" Target="slide39.xml"/><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slide" Target="slide15.xml"/><Relationship Id="rId24" Type="http://schemas.openxmlformats.org/officeDocument/2006/relationships/slide" Target="slide30.xml"/><Relationship Id="rId32" Type="http://schemas.openxmlformats.org/officeDocument/2006/relationships/slide" Target="slide42.xml"/><Relationship Id="rId37" Type="http://schemas.openxmlformats.org/officeDocument/2006/relationships/slide" Target="slide47.xml"/><Relationship Id="rId40" Type="http://schemas.openxmlformats.org/officeDocument/2006/relationships/slide" Target="slide50.xml"/><Relationship Id="rId45" Type="http://schemas.openxmlformats.org/officeDocument/2006/relationships/slide" Target="slide57.xml"/><Relationship Id="rId5" Type="http://schemas.openxmlformats.org/officeDocument/2006/relationships/slide" Target="slide4.xml"/><Relationship Id="rId15" Type="http://schemas.openxmlformats.org/officeDocument/2006/relationships/slide" Target="slide19.xml"/><Relationship Id="rId23" Type="http://schemas.openxmlformats.org/officeDocument/2006/relationships/slide" Target="slide29.xml"/><Relationship Id="rId28" Type="http://schemas.openxmlformats.org/officeDocument/2006/relationships/slide" Target="slide38.xml"/><Relationship Id="rId36" Type="http://schemas.openxmlformats.org/officeDocument/2006/relationships/slide" Target="slide46.xml"/><Relationship Id="rId10" Type="http://schemas.openxmlformats.org/officeDocument/2006/relationships/slide" Target="slide11.xml"/><Relationship Id="rId19" Type="http://schemas.openxmlformats.org/officeDocument/2006/relationships/slide" Target="slide24.xml"/><Relationship Id="rId31" Type="http://schemas.openxmlformats.org/officeDocument/2006/relationships/slide" Target="slide41.xml"/><Relationship Id="rId44" Type="http://schemas.openxmlformats.org/officeDocument/2006/relationships/slide" Target="slide55.xml"/><Relationship Id="rId4" Type="http://schemas.openxmlformats.org/officeDocument/2006/relationships/slide" Target="slide3.xml"/><Relationship Id="rId9" Type="http://schemas.openxmlformats.org/officeDocument/2006/relationships/slide" Target="slide9.xml"/><Relationship Id="rId14" Type="http://schemas.openxmlformats.org/officeDocument/2006/relationships/slide" Target="slide18.xml"/><Relationship Id="rId22" Type="http://schemas.openxmlformats.org/officeDocument/2006/relationships/slide" Target="slide28.xml"/><Relationship Id="rId27" Type="http://schemas.openxmlformats.org/officeDocument/2006/relationships/slide" Target="slide37.xml"/><Relationship Id="rId30" Type="http://schemas.openxmlformats.org/officeDocument/2006/relationships/slide" Target="slide40.xml"/><Relationship Id="rId35" Type="http://schemas.openxmlformats.org/officeDocument/2006/relationships/slide" Target="slide45.xml"/><Relationship Id="rId43" Type="http://schemas.openxmlformats.org/officeDocument/2006/relationships/slide" Target="slide53.xml"/><Relationship Id="rId8" Type="http://schemas.openxmlformats.org/officeDocument/2006/relationships/slide" Target="slide7.xml"/><Relationship Id="rId3" Type="http://schemas.openxmlformats.org/officeDocument/2006/relationships/image" Target="../media/image4.png"/><Relationship Id="rId12" Type="http://schemas.openxmlformats.org/officeDocument/2006/relationships/slide" Target="slide16.xml"/><Relationship Id="rId17" Type="http://schemas.openxmlformats.org/officeDocument/2006/relationships/slide" Target="slide21.xml"/><Relationship Id="rId25" Type="http://schemas.openxmlformats.org/officeDocument/2006/relationships/slide" Target="slide34.xml"/><Relationship Id="rId33" Type="http://schemas.openxmlformats.org/officeDocument/2006/relationships/slide" Target="slide43.xml"/><Relationship Id="rId38" Type="http://schemas.openxmlformats.org/officeDocument/2006/relationships/slide" Target="slide48.xml"/><Relationship Id="rId46" Type="http://schemas.openxmlformats.org/officeDocument/2006/relationships/slide" Target="slide58.xml"/><Relationship Id="rId20" Type="http://schemas.openxmlformats.org/officeDocument/2006/relationships/slide" Target="slide26.xml"/><Relationship Id="rId41" Type="http://schemas.openxmlformats.org/officeDocument/2006/relationships/slide" Target="slide5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hyperlink" Target="https://afcmrs.org/survey/2674434" TargetMode="External"/><Relationship Id="rId4" Type="http://schemas.openxmlformats.org/officeDocument/2006/relationships/slide" Target="slide2.xml"/></Relationships>
</file>

<file path=ppt/slides/_rels/slide3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4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64.jpeg"/></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67.jpeg"/><Relationship Id="rId4" Type="http://schemas.openxmlformats.org/officeDocument/2006/relationships/image" Target="../media/image66.jpeg"/></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slide" Target="slide2.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5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s://www.safety.af.mil/" TargetMode="External"/><Relationship Id="rId7" Type="http://schemas.openxmlformats.org/officeDocument/2006/relationships/image" Target="../media/image82.pn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2.png"/><Relationship Id="rId5" Type="http://schemas.openxmlformats.org/officeDocument/2006/relationships/image" Target="../media/image80.png"/><Relationship Id="rId10" Type="http://schemas.openxmlformats.org/officeDocument/2006/relationships/slide" Target="slide2.xml"/><Relationship Id="rId4" Type="http://schemas.openxmlformats.org/officeDocument/2006/relationships/image" Target="../media/image79.png"/><Relationship Id="rId9"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7C0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2904159" cy="10287000"/>
            <a:chOff x="0" y="0"/>
            <a:chExt cx="8566047" cy="6186311"/>
          </a:xfrm>
          <a:solidFill>
            <a:schemeClr val="accent3">
              <a:lumMod val="20000"/>
              <a:lumOff val="80000"/>
            </a:schemeClr>
          </a:solidFill>
        </p:grpSpPr>
        <p:sp>
          <p:nvSpPr>
            <p:cNvPr id="3" name="Freeform 3"/>
            <p:cNvSpPr/>
            <p:nvPr/>
          </p:nvSpPr>
          <p:spPr>
            <a:xfrm>
              <a:off x="0" y="0"/>
              <a:ext cx="8566047" cy="6186311"/>
            </a:xfrm>
            <a:custGeom>
              <a:avLst/>
              <a:gdLst/>
              <a:ahLst/>
              <a:cxnLst/>
              <a:rect l="l" t="t" r="r" b="b"/>
              <a:pathLst>
                <a:path w="8566047" h="6186311">
                  <a:moveTo>
                    <a:pt x="0" y="0"/>
                  </a:moveTo>
                  <a:lnTo>
                    <a:pt x="8566047" y="0"/>
                  </a:lnTo>
                  <a:lnTo>
                    <a:pt x="8566047" y="6186311"/>
                  </a:lnTo>
                  <a:lnTo>
                    <a:pt x="0" y="6186311"/>
                  </a:lnTo>
                  <a:close/>
                </a:path>
              </a:pathLst>
            </a:custGeom>
            <a:solidFill>
              <a:srgbClr val="D6E1EE"/>
            </a:solidFill>
          </p:spPr>
          <p:txBody>
            <a:bodyPr/>
            <a:lstStyle/>
            <a:p>
              <a:endParaRPr lang="en-US"/>
            </a:p>
          </p:txBody>
        </p:sp>
      </p:grpSp>
      <p:pic>
        <p:nvPicPr>
          <p:cNvPr id="15" name="Picture 14" descr="A picture containing calendar&#10;&#10;Description automatically generated">
            <a:extLst>
              <a:ext uri="{FF2B5EF4-FFF2-40B4-BE49-F238E27FC236}">
                <a16:creationId xmlns:a16="http://schemas.microsoft.com/office/drawing/2014/main" id="{7CA22A21-1AFF-4C4C-E3AF-2A0A5D8B5B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002000" cy="1028700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371748" y="952500"/>
            <a:ext cx="1775103" cy="1803429"/>
          </a:xfrm>
          <a:prstGeom prst="rect">
            <a:avLst/>
          </a:prstGeom>
        </p:spPr>
      </p:pic>
      <p:sp>
        <p:nvSpPr>
          <p:cNvPr id="19" name="TextBox 18">
            <a:extLst>
              <a:ext uri="{FF2B5EF4-FFF2-40B4-BE49-F238E27FC236}">
                <a16:creationId xmlns:a16="http://schemas.microsoft.com/office/drawing/2014/main" id="{4D141777-3CFD-7AC2-A943-997FAE8DC32C}"/>
              </a:ext>
            </a:extLst>
          </p:cNvPr>
          <p:cNvSpPr txBox="1"/>
          <p:nvPr/>
        </p:nvSpPr>
        <p:spPr>
          <a:xfrm rot="5400000">
            <a:off x="15186261" y="4663839"/>
            <a:ext cx="3949238" cy="1708160"/>
          </a:xfrm>
          <a:prstGeom prst="rect">
            <a:avLst/>
          </a:prstGeom>
          <a:noFill/>
        </p:spPr>
        <p:txBody>
          <a:bodyPr wrap="square" rtlCol="0">
            <a:spAutoFit/>
          </a:bodyPr>
          <a:lstStyle/>
          <a:p>
            <a:r>
              <a:rPr lang="en-US" sz="10500" dirty="0">
                <a:solidFill>
                  <a:srgbClr val="0663AF"/>
                </a:solidFill>
                <a:latin typeface="Arial Black" panose="020B0A04020102020204" pitchFamily="34" charset="0"/>
              </a:rPr>
              <a:t>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602561"/>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45891" r="4096"/>
          <a:stretch>
            <a:fillRect/>
          </a:stretch>
        </p:blipFill>
        <p:spPr>
          <a:xfrm>
            <a:off x="0" y="0"/>
            <a:ext cx="6942019" cy="9258300"/>
          </a:xfrm>
          <a:prstGeom prst="rect">
            <a:avLst/>
          </a:prstGeom>
        </p:spPr>
      </p:pic>
      <p:sp>
        <p:nvSpPr>
          <p:cNvPr id="7" name="TextBox 7"/>
          <p:cNvSpPr txBox="1"/>
          <p:nvPr/>
        </p:nvSpPr>
        <p:spPr>
          <a:xfrm>
            <a:off x="7515934" y="788643"/>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POOL CHEMICAL SAFETY</a:t>
            </a:r>
          </a:p>
        </p:txBody>
      </p:sp>
      <p:sp>
        <p:nvSpPr>
          <p:cNvPr id="8" name="TextBox 8"/>
          <p:cNvSpPr txBox="1"/>
          <p:nvPr/>
        </p:nvSpPr>
        <p:spPr>
          <a:xfrm>
            <a:off x="7515934" y="1937711"/>
            <a:ext cx="8972828"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SAFE STORAGE AND DISPOSAL </a:t>
            </a:r>
          </a:p>
        </p:txBody>
      </p:sp>
      <p:sp>
        <p:nvSpPr>
          <p:cNvPr id="10" name="TextBox 10"/>
          <p:cNvSpPr txBox="1"/>
          <p:nvPr/>
        </p:nvSpPr>
        <p:spPr>
          <a:xfrm>
            <a:off x="7635247" y="2316320"/>
            <a:ext cx="9210055" cy="7120026"/>
          </a:xfrm>
          <a:prstGeom prst="rect">
            <a:avLst/>
          </a:prstGeom>
        </p:spPr>
        <p:txBody>
          <a:bodyPr lIns="0" tIns="0" rIns="0" bIns="0" rtlCol="0" anchor="t">
            <a:spAutoFit/>
          </a:bodyPr>
          <a:lstStyle/>
          <a:p>
            <a:pPr>
              <a:lnSpc>
                <a:spcPts val="3600"/>
              </a:lnSpc>
            </a:pPr>
            <a:r>
              <a:rPr lang="en-US" sz="1800" spc="84" dirty="0">
                <a:solidFill>
                  <a:srgbClr val="000000"/>
                </a:solidFill>
                <a:latin typeface="Arimo" panose="020B0604020202020204" charset="0"/>
                <a:ea typeface="Arimo" panose="020B0604020202020204" charset="0"/>
                <a:cs typeface="Arimo" panose="020B0604020202020204" charset="0"/>
              </a:rPr>
              <a:t>STORAGE</a:t>
            </a: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Follow product label directions for chemical storage.</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Wear appropriate safety equipment (i.e., safety goggles, masks and gloves).</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Separate incompatible chemicals (for example, acid and chlorine).</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Lock chemicals up to protect people and animals.</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Keep chemicals dry and don't mix different chemicals (i.e., different types of chlorine products).</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Keep chemicals cool in a well-ventilated area away from direct sunlight.</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Keep chemicals closed in original, labeled container.</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Store liquid chemicals to prevent accidental contact (i.e., by leaking) with chemicals or substances stored below them.</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a:lnSpc>
                <a:spcPts val="3600"/>
              </a:lnSpc>
            </a:pPr>
            <a:r>
              <a:rPr lang="en-US" sz="1800" spc="84" dirty="0">
                <a:solidFill>
                  <a:srgbClr val="000000"/>
                </a:solidFill>
                <a:latin typeface="Arimo" panose="020B0604020202020204" charset="0"/>
                <a:ea typeface="Arimo" panose="020B0604020202020204" charset="0"/>
                <a:cs typeface="Arimo" panose="020B0604020202020204" charset="0"/>
              </a:rPr>
              <a:t>DISPOSAL</a:t>
            </a: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Follow product label directions for safe disposal; never reuse containers.</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Contact your local or state hazardous materials agency for proper disposal procedures for pool chemicals in unlabeled containers.</a:t>
            </a:r>
          </a:p>
          <a:p>
            <a:pPr algn="l">
              <a:lnSpc>
                <a:spcPts val="2340"/>
              </a:lnSpc>
            </a:pPr>
            <a:endParaRPr lang="en-US" sz="1800" spc="84" dirty="0">
              <a:solidFill>
                <a:srgbClr val="000000"/>
              </a:solidFill>
              <a:latin typeface="Articula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 y="128887"/>
            <a:ext cx="6942018" cy="9000525"/>
          </a:xfrm>
          <a:prstGeom prst="rect">
            <a:avLst/>
          </a:prstGeom>
        </p:spPr>
      </p:pic>
      <p:sp>
        <p:nvSpPr>
          <p:cNvPr id="12" name="Freeform 3">
            <a:extLst>
              <a:ext uri="{FF2B5EF4-FFF2-40B4-BE49-F238E27FC236}">
                <a16:creationId xmlns:a16="http://schemas.microsoft.com/office/drawing/2014/main" id="{BB0814C4-0FCF-8E58-5329-4CBA789D97E9}"/>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10</a:t>
            </a:r>
          </a:p>
        </p:txBody>
      </p:sp>
      <p:sp>
        <p:nvSpPr>
          <p:cNvPr id="2" name="Freeform 6">
            <a:extLst>
              <a:ext uri="{FF2B5EF4-FFF2-40B4-BE49-F238E27FC236}">
                <a16:creationId xmlns:a16="http://schemas.microsoft.com/office/drawing/2014/main" id="{18C8B624-52CA-A0A3-143E-8B99E49E0412}"/>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852424"/>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l="32131" t="-412" r="12599" b="412"/>
          <a:stretch/>
        </p:blipFill>
        <p:spPr>
          <a:xfrm rot="-10800000">
            <a:off x="11333807" y="0"/>
            <a:ext cx="6954193" cy="9334500"/>
          </a:xfrm>
          <a:prstGeom prst="rect">
            <a:avLst/>
          </a:prstGeom>
        </p:spPr>
      </p:pic>
      <p:sp>
        <p:nvSpPr>
          <p:cNvPr id="7" name="TextBox 7"/>
          <p:cNvSpPr txBox="1"/>
          <p:nvPr/>
        </p:nvSpPr>
        <p:spPr>
          <a:xfrm>
            <a:off x="457909" y="1089026"/>
            <a:ext cx="9752891" cy="827599"/>
          </a:xfrm>
          <a:prstGeom prst="rect">
            <a:avLst/>
          </a:prstGeom>
        </p:spPr>
        <p:txBody>
          <a:bodyPr wrap="square"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BOATING SAFETY</a:t>
            </a:r>
          </a:p>
        </p:txBody>
      </p:sp>
      <p:sp>
        <p:nvSpPr>
          <p:cNvPr id="8" name="TextBox 8"/>
          <p:cNvSpPr txBox="1"/>
          <p:nvPr/>
        </p:nvSpPr>
        <p:spPr>
          <a:xfrm>
            <a:off x="228600" y="2170619"/>
            <a:ext cx="5682013" cy="482175"/>
          </a:xfrm>
          <a:prstGeom prst="rect">
            <a:avLst/>
          </a:prstGeom>
        </p:spPr>
        <p:txBody>
          <a:bodyPr lIns="0" tIns="0" rIns="0" bIns="0" rtlCol="0" anchor="t">
            <a:spAutoFit/>
          </a:bodyPr>
          <a:lstStyle/>
          <a:p>
            <a:pPr algn="ctr">
              <a:lnSpc>
                <a:spcPts val="3873"/>
              </a:lnSpc>
            </a:pPr>
            <a:r>
              <a:rPr lang="en-US" sz="2766" dirty="0">
                <a:solidFill>
                  <a:srgbClr val="000000"/>
                </a:solidFill>
                <a:latin typeface="Roboto Bold"/>
              </a:rPr>
              <a:t>USE COMMON BOATING SENSE</a:t>
            </a:r>
          </a:p>
        </p:txBody>
      </p:sp>
      <p:sp>
        <p:nvSpPr>
          <p:cNvPr id="10" name="TextBox 10"/>
          <p:cNvSpPr txBox="1"/>
          <p:nvPr/>
        </p:nvSpPr>
        <p:spPr>
          <a:xfrm>
            <a:off x="390315" y="3052543"/>
            <a:ext cx="10485583" cy="5770811"/>
          </a:xfrm>
          <a:prstGeom prst="rect">
            <a:avLst/>
          </a:prstGeom>
        </p:spPr>
        <p:txBody>
          <a:bodyPr lIns="0" tIns="0" rIns="0" bIns="0" rtlCol="0" anchor="t">
            <a:spAutoFit/>
          </a:bodyPr>
          <a:lstStyle/>
          <a:p>
            <a:pPr marL="474981" lvl="1" indent="-237491">
              <a:lnSpc>
                <a:spcPts val="2530"/>
              </a:lnSpc>
              <a:buFont typeface="Arial"/>
              <a:buChar char="•"/>
            </a:pPr>
            <a:r>
              <a:rPr lang="en-US" sz="2200" spc="103" dirty="0">
                <a:solidFill>
                  <a:srgbClr val="000000"/>
                </a:solidFill>
                <a:latin typeface="Arimo" panose="020B0604020202020204" charset="0"/>
                <a:ea typeface="Arimo" panose="020B0604020202020204" charset="0"/>
                <a:cs typeface="Arimo" panose="020B0604020202020204" charset="0"/>
              </a:rPr>
              <a:t>Follow a pre-departure checklist. Using a pre-departure checklist is a helpful way to check the boat and ensure the proper gear is aboard. </a:t>
            </a:r>
          </a:p>
          <a:p>
            <a:pPr>
              <a:lnSpc>
                <a:spcPts val="2530"/>
              </a:lnSpc>
            </a:pPr>
            <a:endParaRPr lang="en-US" sz="2200" spc="103" dirty="0">
              <a:solidFill>
                <a:srgbClr val="000000"/>
              </a:solidFill>
              <a:latin typeface="Arimo" panose="020B0604020202020204" charset="0"/>
              <a:ea typeface="Arimo" panose="020B0604020202020204" charset="0"/>
              <a:cs typeface="Arimo" panose="020B0604020202020204" charset="0"/>
            </a:endParaRPr>
          </a:p>
          <a:p>
            <a:pPr marL="474981" lvl="1" indent="-237491">
              <a:lnSpc>
                <a:spcPts val="2530"/>
              </a:lnSpc>
              <a:buFont typeface="Arial"/>
              <a:buChar char="•"/>
            </a:pPr>
            <a:r>
              <a:rPr lang="en-US" sz="2200" spc="56" dirty="0">
                <a:solidFill>
                  <a:srgbClr val="000000"/>
                </a:solidFill>
                <a:latin typeface="Arimo" panose="020B0604020202020204" charset="0"/>
                <a:ea typeface="Arimo" panose="020B0604020202020204" charset="0"/>
                <a:cs typeface="Arimo" panose="020B0604020202020204" charset="0"/>
              </a:rPr>
              <a:t>Be weather-wise. Always check local, route and destination weather and water conditions before departure and ensure it is safe to go out. </a:t>
            </a:r>
          </a:p>
          <a:p>
            <a:pPr>
              <a:lnSpc>
                <a:spcPts val="2530"/>
              </a:lnSpc>
            </a:pPr>
            <a:endParaRPr lang="en-US" sz="2200" spc="56" dirty="0">
              <a:solidFill>
                <a:srgbClr val="000000"/>
              </a:solidFill>
              <a:latin typeface="Arimo" panose="020B0604020202020204" charset="0"/>
              <a:ea typeface="Arimo" panose="020B0604020202020204" charset="0"/>
              <a:cs typeface="Arimo" panose="020B0604020202020204" charset="0"/>
            </a:endParaRPr>
          </a:p>
          <a:p>
            <a:pPr marL="474981" lvl="1" indent="-237491">
              <a:lnSpc>
                <a:spcPts val="2530"/>
              </a:lnSpc>
              <a:buFont typeface="Arial"/>
              <a:buChar char="•"/>
            </a:pPr>
            <a:r>
              <a:rPr lang="en-US" sz="2200" spc="56" dirty="0">
                <a:solidFill>
                  <a:srgbClr val="000000"/>
                </a:solidFill>
                <a:latin typeface="Arimo" panose="020B0604020202020204" charset="0"/>
                <a:ea typeface="Arimo" panose="020B0604020202020204" charset="0"/>
                <a:cs typeface="Arimo" panose="020B0604020202020204" charset="0"/>
              </a:rPr>
              <a:t>Use common sense. Always operate at a safe speed, especially in crowded areas, stay alert and steer clear of large vessels and watercraft that can be restricted in their ability to stop or turn. </a:t>
            </a:r>
          </a:p>
          <a:p>
            <a:pPr>
              <a:lnSpc>
                <a:spcPts val="2530"/>
              </a:lnSpc>
            </a:pPr>
            <a:endParaRPr lang="en-US" sz="2200" spc="56" dirty="0">
              <a:solidFill>
                <a:srgbClr val="000000"/>
              </a:solidFill>
              <a:latin typeface="Arimo" panose="020B0604020202020204" charset="0"/>
              <a:ea typeface="Arimo" panose="020B0604020202020204" charset="0"/>
              <a:cs typeface="Arimo" panose="020B0604020202020204" charset="0"/>
            </a:endParaRPr>
          </a:p>
          <a:p>
            <a:pPr marL="474981" lvl="1" indent="-237491">
              <a:lnSpc>
                <a:spcPts val="2530"/>
              </a:lnSpc>
              <a:buFont typeface="Arial"/>
              <a:buChar char="•"/>
            </a:pPr>
            <a:r>
              <a:rPr lang="en-US" sz="2200" spc="56" dirty="0">
                <a:solidFill>
                  <a:srgbClr val="000000"/>
                </a:solidFill>
                <a:latin typeface="Arimo" panose="020B0604020202020204" charset="0"/>
                <a:ea typeface="Arimo" panose="020B0604020202020204" charset="0"/>
                <a:cs typeface="Arimo" panose="020B0604020202020204" charset="0"/>
              </a:rPr>
              <a:t>Know the nautical rules of the road. Maintain a proper lookout and respect buoys and other navigational aids, all of which have been placed there to ensure your safety and the safety of the boats around you. </a:t>
            </a:r>
          </a:p>
          <a:p>
            <a:pPr>
              <a:lnSpc>
                <a:spcPts val="2530"/>
              </a:lnSpc>
            </a:pPr>
            <a:endParaRPr lang="en-US" sz="2200" spc="56" dirty="0">
              <a:solidFill>
                <a:srgbClr val="000000"/>
              </a:solidFill>
              <a:latin typeface="Arimo" panose="020B0604020202020204" charset="0"/>
              <a:ea typeface="Arimo" panose="020B0604020202020204" charset="0"/>
              <a:cs typeface="Arimo" panose="020B0604020202020204" charset="0"/>
            </a:endParaRPr>
          </a:p>
          <a:p>
            <a:pPr marL="474981" lvl="1" indent="-237491" algn="l">
              <a:lnSpc>
                <a:spcPts val="2530"/>
              </a:lnSpc>
              <a:buFont typeface="Arial"/>
              <a:buChar char="•"/>
            </a:pPr>
            <a:r>
              <a:rPr lang="en-US" sz="2200" spc="56" dirty="0">
                <a:solidFill>
                  <a:srgbClr val="000000"/>
                </a:solidFill>
                <a:latin typeface="Arimo" panose="020B0604020202020204" charset="0"/>
                <a:ea typeface="Arimo" panose="020B0604020202020204" charset="0"/>
                <a:cs typeface="Arimo" panose="020B0604020202020204" charset="0"/>
              </a:rPr>
              <a:t>Designate an assistant skipper. Make sure more than one person aboard is familiar with all aspects of the boat’s handling, operations and general boating safety, in case the primary operator is incapacitated and someone else needs to get the boat back to shore. </a:t>
            </a:r>
          </a:p>
        </p:txBody>
      </p:sp>
      <p:sp>
        <p:nvSpPr>
          <p:cNvPr id="11" name="Freeform 3">
            <a:extLst>
              <a:ext uri="{FF2B5EF4-FFF2-40B4-BE49-F238E27FC236}">
                <a16:creationId xmlns:a16="http://schemas.microsoft.com/office/drawing/2014/main" id="{9038F6D1-AFBA-1713-6EAE-C0A7563F90FA}"/>
              </a:ext>
            </a:extLst>
          </p:cNvPr>
          <p:cNvSpPr/>
          <p:nvPr/>
        </p:nvSpPr>
        <p:spPr>
          <a:xfrm>
            <a:off x="0" y="9253938"/>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11</a:t>
            </a:r>
          </a:p>
        </p:txBody>
      </p:sp>
      <p:sp>
        <p:nvSpPr>
          <p:cNvPr id="2" name="Freeform 6">
            <a:extLst>
              <a:ext uri="{FF2B5EF4-FFF2-40B4-BE49-F238E27FC236}">
                <a16:creationId xmlns:a16="http://schemas.microsoft.com/office/drawing/2014/main" id="{01648F8E-60E8-26B8-A4B6-96D98E2AADD6}"/>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7468309" y="1012826"/>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BOATING SAFETY</a:t>
            </a:r>
          </a:p>
        </p:txBody>
      </p:sp>
      <p:sp>
        <p:nvSpPr>
          <p:cNvPr id="8" name="TextBox 8"/>
          <p:cNvSpPr txBox="1"/>
          <p:nvPr/>
        </p:nvSpPr>
        <p:spPr>
          <a:xfrm>
            <a:off x="7515934" y="2190058"/>
            <a:ext cx="5803904"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CONTINUED</a:t>
            </a:r>
          </a:p>
        </p:txBody>
      </p:sp>
      <p:sp>
        <p:nvSpPr>
          <p:cNvPr id="10" name="TextBox 10"/>
          <p:cNvSpPr txBox="1"/>
          <p:nvPr/>
        </p:nvSpPr>
        <p:spPr>
          <a:xfrm>
            <a:off x="7629828" y="2814858"/>
            <a:ext cx="10350114" cy="6198620"/>
          </a:xfrm>
          <a:prstGeom prst="rect">
            <a:avLst/>
          </a:prstGeom>
        </p:spPr>
        <p:txBody>
          <a:bodyPr lIns="0" tIns="0" rIns="0" bIns="0" rtlCol="0" anchor="t">
            <a:spAutoFit/>
          </a:bodyPr>
          <a:lstStyle/>
          <a:p>
            <a:pPr marL="389515" lvl="1" indent="-194758">
              <a:lnSpc>
                <a:spcPts val="2074"/>
              </a:lnSpc>
              <a:buFont typeface="Arial"/>
              <a:buChar char="•"/>
            </a:pPr>
            <a:r>
              <a:rPr lang="en-US" sz="1804" spc="84" dirty="0">
                <a:solidFill>
                  <a:srgbClr val="000000"/>
                </a:solidFill>
                <a:latin typeface="Arimo" panose="020B0604020202020204" charset="0"/>
                <a:ea typeface="Arimo" panose="020B0604020202020204" charset="0"/>
                <a:cs typeface="Arimo" panose="020B0604020202020204" charset="0"/>
              </a:rPr>
              <a:t>Develop a float plan. Let someone else know where you’re going and how long you’re going to be gone. A float plan can include the following information: name, address, and phone number of trip leader and passengers; boat type and registration information; trip itinerary; and types of communication and signal equipment aboard, such as an Emergency Position Indicating Radio Beacon (EPIRB) or Personal Locator Beacon. </a:t>
            </a:r>
          </a:p>
          <a:p>
            <a:pPr>
              <a:lnSpc>
                <a:spcPts val="2074"/>
              </a:lnSpc>
            </a:pPr>
            <a:endParaRPr lang="en-US" sz="1804" spc="84" dirty="0">
              <a:solidFill>
                <a:srgbClr val="000000"/>
              </a:solidFill>
              <a:latin typeface="Arimo" panose="020B0604020202020204" charset="0"/>
              <a:ea typeface="Arimo" panose="020B0604020202020204" charset="0"/>
              <a:cs typeface="Arimo" panose="020B0604020202020204" charset="0"/>
            </a:endParaRPr>
          </a:p>
          <a:p>
            <a:pPr marL="389515" lvl="1" indent="-194758">
              <a:lnSpc>
                <a:spcPts val="2074"/>
              </a:lnSpc>
              <a:buFont typeface="Arial"/>
              <a:buChar char="•"/>
            </a:pPr>
            <a:r>
              <a:rPr lang="en-US" sz="1804" spc="84" dirty="0">
                <a:solidFill>
                  <a:srgbClr val="000000"/>
                </a:solidFill>
                <a:latin typeface="Arimo" panose="020B0604020202020204" charset="0"/>
                <a:ea typeface="Arimo" panose="020B0604020202020204" charset="0"/>
                <a:cs typeface="Arimo" panose="020B0604020202020204" charset="0"/>
              </a:rPr>
              <a:t>Make proper use of life jackets. Assign and fit each member of your onboard team with a life jacket before departure. </a:t>
            </a:r>
          </a:p>
          <a:p>
            <a:pPr>
              <a:lnSpc>
                <a:spcPts val="2074"/>
              </a:lnSpc>
            </a:pPr>
            <a:endParaRPr lang="en-US" sz="1804" spc="84" dirty="0">
              <a:solidFill>
                <a:srgbClr val="000000"/>
              </a:solidFill>
              <a:latin typeface="Arimo" panose="020B0604020202020204" charset="0"/>
              <a:ea typeface="Arimo" panose="020B0604020202020204" charset="0"/>
              <a:cs typeface="Arimo" panose="020B0604020202020204" charset="0"/>
            </a:endParaRPr>
          </a:p>
          <a:p>
            <a:pPr marL="389515" lvl="1" indent="-194758">
              <a:lnSpc>
                <a:spcPts val="2074"/>
              </a:lnSpc>
              <a:buFont typeface="Arial"/>
              <a:buChar char="•"/>
            </a:pPr>
            <a:r>
              <a:rPr lang="en-US" sz="1804" spc="84" dirty="0">
                <a:solidFill>
                  <a:srgbClr val="000000"/>
                </a:solidFill>
                <a:latin typeface="Arimo" panose="020B0604020202020204" charset="0"/>
                <a:ea typeface="Arimo" panose="020B0604020202020204" charset="0"/>
                <a:cs typeface="Arimo" panose="020B0604020202020204" charset="0"/>
              </a:rPr>
              <a:t>Avoid alcohol. Operating a boat while intoxicated is illegal. Nearly half of all boating accidents involve alcohol—designate a sober skipper before leaving the dock. </a:t>
            </a:r>
          </a:p>
          <a:p>
            <a:pPr>
              <a:lnSpc>
                <a:spcPts val="2074"/>
              </a:lnSpc>
            </a:pPr>
            <a:endParaRPr lang="en-US" sz="1804" spc="84" dirty="0">
              <a:solidFill>
                <a:srgbClr val="000000"/>
              </a:solidFill>
              <a:latin typeface="Arimo" panose="020B0604020202020204" charset="0"/>
              <a:ea typeface="Arimo" panose="020B0604020202020204" charset="0"/>
              <a:cs typeface="Arimo" panose="020B0604020202020204" charset="0"/>
            </a:endParaRPr>
          </a:p>
          <a:p>
            <a:pPr marL="389515" lvl="1" indent="-194758">
              <a:lnSpc>
                <a:spcPts val="2074"/>
              </a:lnSpc>
              <a:buFont typeface="Arial"/>
              <a:buChar char="•"/>
            </a:pPr>
            <a:r>
              <a:rPr lang="en-US" sz="1804" spc="84" dirty="0">
                <a:solidFill>
                  <a:srgbClr val="000000"/>
                </a:solidFill>
                <a:latin typeface="Arimo" panose="020B0604020202020204" charset="0"/>
                <a:ea typeface="Arimo" panose="020B0604020202020204" charset="0"/>
                <a:cs typeface="Arimo" panose="020B0604020202020204" charset="0"/>
              </a:rPr>
              <a:t>Be aware of carbon monoxide. Maintain fresh air circulation throughout the boat. Educate all passengers about the symptoms of CO poisoning and where CO may accumulate. </a:t>
            </a:r>
          </a:p>
          <a:p>
            <a:pPr>
              <a:lnSpc>
                <a:spcPts val="2074"/>
              </a:lnSpc>
            </a:pPr>
            <a:endParaRPr lang="en-US" sz="1804" spc="84" dirty="0">
              <a:solidFill>
                <a:srgbClr val="000000"/>
              </a:solidFill>
              <a:latin typeface="Arimo" panose="020B0604020202020204" charset="0"/>
              <a:ea typeface="Arimo" panose="020B0604020202020204" charset="0"/>
              <a:cs typeface="Arimo" panose="020B0604020202020204" charset="0"/>
            </a:endParaRPr>
          </a:p>
          <a:p>
            <a:pPr marL="389515" lvl="1" indent="-194758">
              <a:lnSpc>
                <a:spcPts val="2074"/>
              </a:lnSpc>
              <a:buFont typeface="Arial"/>
              <a:buChar char="•"/>
            </a:pPr>
            <a:r>
              <a:rPr lang="en-US" sz="1804" spc="84" dirty="0">
                <a:solidFill>
                  <a:srgbClr val="000000"/>
                </a:solidFill>
                <a:latin typeface="Arimo" panose="020B0604020202020204" charset="0"/>
                <a:ea typeface="Arimo" panose="020B0604020202020204" charset="0"/>
                <a:cs typeface="Arimo" panose="020B0604020202020204" charset="0"/>
              </a:rPr>
              <a:t>Skip swimming in a marina. Never swim in a marina or in other areas where boats are connected to shore power. Stray power in the water can create an electric shock hazard. </a:t>
            </a:r>
          </a:p>
          <a:p>
            <a:pPr>
              <a:lnSpc>
                <a:spcPts val="2074"/>
              </a:lnSpc>
            </a:pPr>
            <a:endParaRPr lang="en-US" sz="1804" spc="84" dirty="0">
              <a:solidFill>
                <a:srgbClr val="000000"/>
              </a:solidFill>
              <a:latin typeface="Arimo" panose="020B0604020202020204" charset="0"/>
              <a:ea typeface="Arimo" panose="020B0604020202020204" charset="0"/>
              <a:cs typeface="Arimo" panose="020B0604020202020204" charset="0"/>
            </a:endParaRPr>
          </a:p>
          <a:p>
            <a:pPr marL="389515" lvl="1" indent="-194758">
              <a:lnSpc>
                <a:spcPts val="2074"/>
              </a:lnSpc>
              <a:buFont typeface="Arial"/>
              <a:buChar char="•"/>
            </a:pPr>
            <a:r>
              <a:rPr lang="en-US" sz="1804" spc="84" dirty="0">
                <a:solidFill>
                  <a:srgbClr val="000000"/>
                </a:solidFill>
                <a:latin typeface="Arimo" panose="020B0604020202020204" charset="0"/>
                <a:ea typeface="Arimo" panose="020B0604020202020204" charset="0"/>
                <a:cs typeface="Arimo" panose="020B0604020202020204" charset="0"/>
              </a:rPr>
              <a:t>Stay clear of the engine. Drivers should wear the boat engine`s cut-off switch lanyard at all times. Keep watch around the propeller area when people are in the water. Never allow passengers to board or exit your boat from the water when engines are on or idling. Take extra precautions near boats towing skiers or tubers. </a:t>
            </a:r>
          </a:p>
          <a:p>
            <a:pPr algn="l">
              <a:lnSpc>
                <a:spcPts val="2345"/>
              </a:lnSpc>
            </a:pPr>
            <a:endParaRPr lang="en-US" sz="1804" spc="84" dirty="0">
              <a:solidFill>
                <a:srgbClr val="000000"/>
              </a:solidFill>
              <a:latin typeface="Arimo"/>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rcRect t="11203" r="-1233" b="-7"/>
          <a:stretch/>
        </p:blipFill>
        <p:spPr>
          <a:xfrm>
            <a:off x="0" y="0"/>
            <a:ext cx="7019676" cy="9277350"/>
          </a:xfrm>
          <a:prstGeom prst="rect">
            <a:avLst/>
          </a:prstGeom>
        </p:spPr>
      </p:pic>
      <p:sp>
        <p:nvSpPr>
          <p:cNvPr id="6" name="Freeform 3">
            <a:extLst>
              <a:ext uri="{FF2B5EF4-FFF2-40B4-BE49-F238E27FC236}">
                <a16:creationId xmlns:a16="http://schemas.microsoft.com/office/drawing/2014/main" id="{A9BD0AD9-16B7-3EA0-E535-925C8D191996}"/>
              </a:ext>
            </a:extLst>
          </p:cNvPr>
          <p:cNvSpPr/>
          <p:nvPr/>
        </p:nvSpPr>
        <p:spPr>
          <a:xfrm>
            <a:off x="-1" y="9263288"/>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12</a:t>
            </a:r>
          </a:p>
        </p:txBody>
      </p:sp>
      <p:sp>
        <p:nvSpPr>
          <p:cNvPr id="2" name="Freeform 6">
            <a:extLst>
              <a:ext uri="{FF2B5EF4-FFF2-40B4-BE49-F238E27FC236}">
                <a16:creationId xmlns:a16="http://schemas.microsoft.com/office/drawing/2014/main" id="{0FFD1925-2BE3-869B-AE6D-E334B856B4A4}"/>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851890"/>
            <a:ext cx="11091859"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alphaModFix amt="88000"/>
          </a:blip>
          <a:srcRect l="16156" r="28287"/>
          <a:stretch>
            <a:fillRect/>
          </a:stretch>
        </p:blipFill>
        <p:spPr>
          <a:xfrm>
            <a:off x="11430011" y="0"/>
            <a:ext cx="6857989" cy="9258300"/>
          </a:xfrm>
          <a:prstGeom prst="rect">
            <a:avLst/>
          </a:prstGeom>
        </p:spPr>
      </p:pic>
      <p:pic>
        <p:nvPicPr>
          <p:cNvPr id="7" name="Picture 7"/>
          <p:cNvPicPr>
            <a:picLocks noChangeAspect="1"/>
          </p:cNvPicPr>
          <p:nvPr/>
        </p:nvPicPr>
        <p:blipFill>
          <a:blip r:embed="rId3"/>
          <a:srcRect l="6024"/>
          <a:stretch>
            <a:fillRect/>
          </a:stretch>
        </p:blipFill>
        <p:spPr>
          <a:xfrm>
            <a:off x="11850933" y="232642"/>
            <a:ext cx="6409358" cy="4808257"/>
          </a:xfrm>
          <a:prstGeom prst="rect">
            <a:avLst/>
          </a:prstGeom>
        </p:spPr>
      </p:pic>
      <p:sp>
        <p:nvSpPr>
          <p:cNvPr id="8" name="TextBox 8"/>
          <p:cNvSpPr txBox="1"/>
          <p:nvPr/>
        </p:nvSpPr>
        <p:spPr>
          <a:xfrm>
            <a:off x="472214" y="2988648"/>
            <a:ext cx="10485583" cy="5770811"/>
          </a:xfrm>
          <a:prstGeom prst="rect">
            <a:avLst/>
          </a:prstGeom>
        </p:spPr>
        <p:txBody>
          <a:bodyPr lIns="0" tIns="0" rIns="0" bIns="0" rtlCol="0" anchor="t">
            <a:spAutoFit/>
          </a:bodyPr>
          <a:lstStyle/>
          <a:p>
            <a:pPr>
              <a:lnSpc>
                <a:spcPts val="2530"/>
              </a:lnSpc>
            </a:pPr>
            <a:r>
              <a:rPr lang="en-US" sz="2200" spc="103" dirty="0">
                <a:solidFill>
                  <a:srgbClr val="000000"/>
                </a:solidFill>
                <a:latin typeface="Arimo" panose="020B0604020202020204" charset="0"/>
                <a:ea typeface="Arimo" panose="020B0604020202020204" charset="0"/>
                <a:cs typeface="Arimo" panose="020B0604020202020204" charset="0"/>
              </a:rPr>
              <a:t>Maritime warning flag systems will hoist flags to provide boaters a visual indicator to current weather conditions. Below are a few to know: </a:t>
            </a:r>
          </a:p>
          <a:p>
            <a:pPr>
              <a:lnSpc>
                <a:spcPts val="2530"/>
              </a:lnSpc>
            </a:pPr>
            <a:endParaRPr lang="en-US" sz="2200" spc="103" dirty="0">
              <a:solidFill>
                <a:srgbClr val="000000"/>
              </a:solidFill>
              <a:latin typeface="Arimo" panose="020B0604020202020204" charset="0"/>
              <a:ea typeface="Arimo" panose="020B0604020202020204" charset="0"/>
              <a:cs typeface="Arimo" panose="020B0604020202020204" charset="0"/>
            </a:endParaRPr>
          </a:p>
          <a:p>
            <a:pPr marL="474981" lvl="1" indent="-237491">
              <a:lnSpc>
                <a:spcPts val="2530"/>
              </a:lnSpc>
              <a:buFont typeface="Arial"/>
              <a:buChar char="•"/>
            </a:pPr>
            <a:r>
              <a:rPr lang="en-US" sz="2200" spc="56" dirty="0">
                <a:solidFill>
                  <a:srgbClr val="000000"/>
                </a:solidFill>
                <a:latin typeface="Arimo" panose="020B0604020202020204" charset="0"/>
                <a:ea typeface="Arimo" panose="020B0604020202020204" charset="0"/>
                <a:cs typeface="Arimo" panose="020B0604020202020204" charset="0"/>
              </a:rPr>
              <a:t>One red flag denotes a small craft advisory and two red flags indicate a gale warning. </a:t>
            </a:r>
          </a:p>
          <a:p>
            <a:pPr>
              <a:lnSpc>
                <a:spcPts val="2530"/>
              </a:lnSpc>
            </a:pPr>
            <a:endParaRPr lang="en-US" sz="2200" spc="56" dirty="0">
              <a:solidFill>
                <a:srgbClr val="000000"/>
              </a:solidFill>
              <a:latin typeface="Arimo" panose="020B0604020202020204" charset="0"/>
              <a:ea typeface="Arimo" panose="020B0604020202020204" charset="0"/>
              <a:cs typeface="Arimo" panose="020B0604020202020204" charset="0"/>
            </a:endParaRPr>
          </a:p>
          <a:p>
            <a:pPr marL="474981" lvl="1" indent="-237491">
              <a:lnSpc>
                <a:spcPts val="2530"/>
              </a:lnSpc>
              <a:buFont typeface="Arial"/>
              <a:buChar char="•"/>
            </a:pPr>
            <a:r>
              <a:rPr lang="en-US" sz="2200" spc="56" dirty="0">
                <a:solidFill>
                  <a:srgbClr val="000000"/>
                </a:solidFill>
                <a:latin typeface="Arimo" panose="020B0604020202020204" charset="0"/>
                <a:ea typeface="Arimo" panose="020B0604020202020204" charset="0"/>
                <a:cs typeface="Arimo" panose="020B0604020202020204" charset="0"/>
              </a:rPr>
              <a:t>One red flag with a black square in the middle indicates a general storm warning.  </a:t>
            </a:r>
          </a:p>
          <a:p>
            <a:pPr>
              <a:lnSpc>
                <a:spcPts val="2530"/>
              </a:lnSpc>
            </a:pPr>
            <a:endParaRPr lang="en-US" sz="2200" spc="56" dirty="0">
              <a:solidFill>
                <a:srgbClr val="000000"/>
              </a:solidFill>
              <a:latin typeface="Arimo" panose="020B0604020202020204" charset="0"/>
              <a:ea typeface="Arimo" panose="020B0604020202020204" charset="0"/>
              <a:cs typeface="Arimo" panose="020B0604020202020204" charset="0"/>
            </a:endParaRPr>
          </a:p>
          <a:p>
            <a:pPr marL="474981" lvl="1" indent="-237491">
              <a:lnSpc>
                <a:spcPts val="2530"/>
              </a:lnSpc>
              <a:buFont typeface="Arial"/>
              <a:buChar char="•"/>
            </a:pPr>
            <a:r>
              <a:rPr lang="en-US" sz="2200" spc="56" dirty="0">
                <a:solidFill>
                  <a:srgbClr val="000000"/>
                </a:solidFill>
                <a:latin typeface="Arimo" panose="020B0604020202020204" charset="0"/>
                <a:ea typeface="Arimo" panose="020B0604020202020204" charset="0"/>
                <a:cs typeface="Arimo" panose="020B0604020202020204" charset="0"/>
              </a:rPr>
              <a:t>The use of two black-squared red flags denotes a hurricane force wind warning or a hurricane warning or tropical storm, depending on where you are located. Some lakes are big enough to create their own weather so this isn’t just for ocean-goers. </a:t>
            </a:r>
          </a:p>
          <a:p>
            <a:pPr>
              <a:lnSpc>
                <a:spcPts val="2530"/>
              </a:lnSpc>
            </a:pPr>
            <a:endParaRPr lang="en-US" sz="2200" spc="56" dirty="0">
              <a:solidFill>
                <a:srgbClr val="000000"/>
              </a:solidFill>
              <a:latin typeface="Arimo" panose="020B0604020202020204" charset="0"/>
              <a:ea typeface="Arimo" panose="020B0604020202020204" charset="0"/>
              <a:cs typeface="Arimo" panose="020B0604020202020204" charset="0"/>
            </a:endParaRPr>
          </a:p>
          <a:p>
            <a:pPr>
              <a:lnSpc>
                <a:spcPts val="2530"/>
              </a:lnSpc>
            </a:pPr>
            <a:r>
              <a:rPr lang="en-US" sz="2200" spc="56" dirty="0">
                <a:solidFill>
                  <a:srgbClr val="000000"/>
                </a:solidFill>
                <a:latin typeface="Arimo" panose="020B0604020202020204" charset="0"/>
                <a:ea typeface="Arimo" panose="020B0604020202020204" charset="0"/>
                <a:cs typeface="Arimo" panose="020B0604020202020204" charset="0"/>
              </a:rPr>
              <a:t>The National Weather Service generally issues a storm warning for higher winds and wind gusts of 48 knots (89 km/h; 55 mph) to 63 knots (117 km/h; 72 mph) at sea and on many lakes in the United States. </a:t>
            </a:r>
          </a:p>
          <a:p>
            <a:pPr algn="l">
              <a:lnSpc>
                <a:spcPts val="2530"/>
              </a:lnSpc>
            </a:pPr>
            <a:endParaRPr lang="en-US" sz="2200" spc="56" dirty="0">
              <a:solidFill>
                <a:srgbClr val="000000"/>
              </a:solidFill>
              <a:latin typeface="Arimo"/>
            </a:endParaRPr>
          </a:p>
        </p:txBody>
      </p:sp>
      <p:sp>
        <p:nvSpPr>
          <p:cNvPr id="9" name="TextBox 9"/>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BOATING SAFETY</a:t>
            </a:r>
          </a:p>
        </p:txBody>
      </p:sp>
      <p:sp>
        <p:nvSpPr>
          <p:cNvPr id="10" name="TextBox 10"/>
          <p:cNvSpPr txBox="1"/>
          <p:nvPr/>
        </p:nvSpPr>
        <p:spPr>
          <a:xfrm>
            <a:off x="272168" y="2154596"/>
            <a:ext cx="5682013"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OBSERVE WARNING SIGNS</a:t>
            </a:r>
          </a:p>
        </p:txBody>
      </p:sp>
      <p:sp>
        <p:nvSpPr>
          <p:cNvPr id="12" name="Freeform 3">
            <a:extLst>
              <a:ext uri="{FF2B5EF4-FFF2-40B4-BE49-F238E27FC236}">
                <a16:creationId xmlns:a16="http://schemas.microsoft.com/office/drawing/2014/main" id="{594DCBB2-E88F-EBB1-3D06-B2C0A40E058C}"/>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1" name="TextBox 11"/>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13</a:t>
            </a:r>
          </a:p>
        </p:txBody>
      </p:sp>
      <p:sp>
        <p:nvSpPr>
          <p:cNvPr id="2" name="Freeform 6">
            <a:extLst>
              <a:ext uri="{FF2B5EF4-FFF2-40B4-BE49-F238E27FC236}">
                <a16:creationId xmlns:a16="http://schemas.microsoft.com/office/drawing/2014/main" id="{8219DD80-08A4-CFB5-2CC7-3C969DC4EF6D}"/>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28371" r="21714"/>
          <a:stretch>
            <a:fillRect/>
          </a:stretch>
        </p:blipFill>
        <p:spPr>
          <a:xfrm>
            <a:off x="0" y="0"/>
            <a:ext cx="6942019" cy="92964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BOATING SAFETY</a:t>
            </a:r>
          </a:p>
        </p:txBody>
      </p:sp>
      <p:sp>
        <p:nvSpPr>
          <p:cNvPr id="8" name="TextBox 8"/>
          <p:cNvSpPr txBox="1"/>
          <p:nvPr/>
        </p:nvSpPr>
        <p:spPr>
          <a:xfrm>
            <a:off x="7515934" y="2190058"/>
            <a:ext cx="5803904"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MAN OVERBOARD</a:t>
            </a:r>
          </a:p>
        </p:txBody>
      </p:sp>
      <p:sp>
        <p:nvSpPr>
          <p:cNvPr id="10" name="TextBox 10"/>
          <p:cNvSpPr txBox="1"/>
          <p:nvPr/>
        </p:nvSpPr>
        <p:spPr>
          <a:xfrm>
            <a:off x="7510046" y="2922678"/>
            <a:ext cx="10136271" cy="6091411"/>
          </a:xfrm>
          <a:prstGeom prst="rect">
            <a:avLst/>
          </a:prstGeom>
        </p:spPr>
        <p:txBody>
          <a:bodyPr lIns="0" tIns="0" rIns="0" bIns="0" rtlCol="0" anchor="t">
            <a:spAutoFit/>
          </a:bodyPr>
          <a:lstStyle/>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Shout – “Man overboard!”</a:t>
            </a: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 </a:t>
            </a: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Spot – Locate the person in the water and keep an eye on them at all times. With waves and the boat’s movement, it’s easy to lose track of your victim. </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Throw – Toss a flotation device into the water for the victim to latch onto. </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Boat Turn Around* – Turn back toward the victim to pick them up. </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Pull or Climb – Return to the victim’s side, toss a lifeline, and tow them in. Or you can pull the victim by the life vest into the boat. If they’re strong enough, they may be able to climb aboard via the swim ladder. </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*Note: Two types of turns are used to quickly return to the point of origin: The elliptical (an oval racetrack-shaped turn) and the Williamson (most appropriate at night or in reduced visibility). We recommend conducting a search for "rescue turns" in your browser to find out how or to review.</a:t>
            </a:r>
          </a:p>
          <a:p>
            <a:pPr>
              <a:lnSpc>
                <a:spcPts val="2529"/>
              </a:lnSpc>
            </a:pPr>
            <a:endParaRPr lang="en-US" sz="2199" spc="103" dirty="0">
              <a:solidFill>
                <a:srgbClr val="000000"/>
              </a:solidFill>
              <a:latin typeface="Arimo Italics"/>
            </a:endParaRPr>
          </a:p>
        </p:txBody>
      </p:sp>
      <p:sp>
        <p:nvSpPr>
          <p:cNvPr id="11" name="Freeform 3">
            <a:extLst>
              <a:ext uri="{FF2B5EF4-FFF2-40B4-BE49-F238E27FC236}">
                <a16:creationId xmlns:a16="http://schemas.microsoft.com/office/drawing/2014/main" id="{6FF767A7-1A17-06BE-6AF7-681BC606BF60}"/>
              </a:ext>
            </a:extLst>
          </p:cNvPr>
          <p:cNvSpPr/>
          <p:nvPr/>
        </p:nvSpPr>
        <p:spPr>
          <a:xfrm>
            <a:off x="-2" y="92964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14</a:t>
            </a:r>
          </a:p>
        </p:txBody>
      </p:sp>
      <p:sp>
        <p:nvSpPr>
          <p:cNvPr id="2" name="Freeform 6">
            <a:extLst>
              <a:ext uri="{FF2B5EF4-FFF2-40B4-BE49-F238E27FC236}">
                <a16:creationId xmlns:a16="http://schemas.microsoft.com/office/drawing/2014/main" id="{70410425-1719-2FCF-0EBD-885E96EFB3AA}"/>
              </a:ext>
            </a:extLst>
          </p:cNvPr>
          <p:cNvSpPr/>
          <p:nvPr/>
        </p:nvSpPr>
        <p:spPr>
          <a:xfrm>
            <a:off x="7534984" y="9372600"/>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 y="851890"/>
            <a:ext cx="1048558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321886" y="2710589"/>
            <a:ext cx="10485583" cy="6463308"/>
          </a:xfrm>
          <a:prstGeom prst="rect">
            <a:avLst/>
          </a:prstGeom>
        </p:spPr>
        <p:txBody>
          <a:bodyPr lIns="0" tIns="0" rIns="0" bIns="0" rtlCol="0" anchor="t">
            <a:spAutoFit/>
          </a:bodyPr>
          <a:lstStyle/>
          <a:p>
            <a:pPr marL="388620" lvl="1" indent="-194310" algn="just">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Always test water depth before diving. If unable to see below water surface, don’t dive. </a:t>
            </a:r>
          </a:p>
          <a:p>
            <a:pPr algn="just">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0" lvl="1" indent="-194310" algn="just">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Never dive into rivers or other moving bodies of water. Keep your arms extended above your head when diving.  </a:t>
            </a:r>
          </a:p>
          <a:p>
            <a:pPr algn="just">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0" lvl="1" indent="-194310" algn="just">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Don’t drink. Drinking before a dive entails a number of risks, including nitrogen narcosis, heat loss, impaired judgment, and it affects the reaction time, attention span, and visual tracking, among others. </a:t>
            </a:r>
          </a:p>
          <a:p>
            <a:pPr algn="just">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0" lvl="1" indent="-194310" algn="just">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Don’t smoke. It’s advisable to abstain from smoking at least 12 hours before your dive.   </a:t>
            </a:r>
          </a:p>
          <a:p>
            <a:pPr algn="just">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0" lvl="1" indent="-194310" algn="just">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Get medically assessed. Some medical conditions are not compatible with diving. Even a common cold or sinus infection can prevent you from going under. </a:t>
            </a:r>
          </a:p>
          <a:p>
            <a:pPr algn="just">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0" lvl="1" indent="-194310" algn="just">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Double check your gear. Whether you own your gear or rent it, always do a safety check. Inspect the gear for wear and tear; look for faulty zippers, cracked buckles, straps or frayed areas that could lead to leaks. Your regulator and tank should also get checked regularly for functional issues. </a:t>
            </a:r>
          </a:p>
          <a:p>
            <a:pPr algn="just">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algn="just">
              <a:lnSpc>
                <a:spcPts val="2070"/>
              </a:lnSpc>
            </a:pPr>
            <a:r>
              <a:rPr lang="en-US" sz="1800" spc="84" dirty="0">
                <a:solidFill>
                  <a:srgbClr val="000000"/>
                </a:solidFill>
                <a:latin typeface="Arimo" panose="020B0604020202020204" charset="0"/>
                <a:ea typeface="Arimo" panose="020B0604020202020204" charset="0"/>
                <a:cs typeface="Arimo" panose="020B0604020202020204" charset="0"/>
              </a:rPr>
              <a:t>Disclaimer: The information offered above is designed for educational purposes only. Do not rely solely on this information; seek professional advice on all matters related to scuba diving safety. If you have any further concerns or questions, consult with your guide, dive master or diving instructor. </a:t>
            </a:r>
          </a:p>
          <a:p>
            <a:pPr algn="just">
              <a:lnSpc>
                <a:spcPts val="2070"/>
              </a:lnSpc>
            </a:pPr>
            <a:endParaRPr lang="en-US" sz="1800" spc="84" dirty="0">
              <a:solidFill>
                <a:srgbClr val="000000"/>
              </a:solidFill>
              <a:latin typeface="Arimo"/>
            </a:endParaRPr>
          </a:p>
        </p:txBody>
      </p:sp>
      <p:sp>
        <p:nvSpPr>
          <p:cNvPr id="8" name="TextBox 8"/>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DIVING SAFETY</a:t>
            </a:r>
          </a:p>
        </p:txBody>
      </p:sp>
      <p:sp>
        <p:nvSpPr>
          <p:cNvPr id="9" name="TextBox 9"/>
          <p:cNvSpPr txBox="1"/>
          <p:nvPr/>
        </p:nvSpPr>
        <p:spPr>
          <a:xfrm>
            <a:off x="272168" y="2154596"/>
            <a:ext cx="5682013"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OBSERVE WARNING SIGNS</a:t>
            </a:r>
          </a:p>
        </p:txBody>
      </p:sp>
      <p:pic>
        <p:nvPicPr>
          <p:cNvPr id="12" name="Picture 11">
            <a:extLst>
              <a:ext uri="{FF2B5EF4-FFF2-40B4-BE49-F238E27FC236}">
                <a16:creationId xmlns:a16="http://schemas.microsoft.com/office/drawing/2014/main" id="{ECE619D4-2570-71A5-F5B0-7BF680EEFA8B}"/>
              </a:ext>
            </a:extLst>
          </p:cNvPr>
          <p:cNvPicPr>
            <a:picLocks noChangeAspect="1"/>
          </p:cNvPicPr>
          <p:nvPr/>
        </p:nvPicPr>
        <p:blipFill>
          <a:blip r:embed="rId2">
            <a:extLst>
              <a:ext uri="{28A0092B-C50C-407E-A947-70E740481C1C}">
                <a14:useLocalDpi xmlns:a14="http://schemas.microsoft.com/office/drawing/2010/main" val="0"/>
              </a:ext>
            </a:extLst>
          </a:blip>
          <a:srcRect l="16601" t="551" r="39287" b="-551"/>
          <a:stretch/>
        </p:blipFill>
        <p:spPr>
          <a:xfrm>
            <a:off x="11201401" y="0"/>
            <a:ext cx="7086600" cy="9296400"/>
          </a:xfrm>
          <a:prstGeom prst="rect">
            <a:avLst/>
          </a:prstGeom>
        </p:spPr>
      </p:pic>
      <p:sp>
        <p:nvSpPr>
          <p:cNvPr id="6" name="Freeform 3">
            <a:extLst>
              <a:ext uri="{FF2B5EF4-FFF2-40B4-BE49-F238E27FC236}">
                <a16:creationId xmlns:a16="http://schemas.microsoft.com/office/drawing/2014/main" id="{36993D79-B539-4B86-4477-D64B0DEC9182}"/>
              </a:ext>
            </a:extLst>
          </p:cNvPr>
          <p:cNvSpPr/>
          <p:nvPr/>
        </p:nvSpPr>
        <p:spPr>
          <a:xfrm>
            <a:off x="-2" y="9270206"/>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15</a:t>
            </a:r>
          </a:p>
        </p:txBody>
      </p:sp>
      <p:sp>
        <p:nvSpPr>
          <p:cNvPr id="2" name="Freeform 6">
            <a:extLst>
              <a:ext uri="{FF2B5EF4-FFF2-40B4-BE49-F238E27FC236}">
                <a16:creationId xmlns:a16="http://schemas.microsoft.com/office/drawing/2014/main" id="{A8B68DF3-C89C-8610-4F27-F5048686EEBD}"/>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adFill>
              <a:gsLst>
                <a:gs pos="0">
                  <a:srgbClr val="FF7C00"/>
                </a:gs>
                <a:gs pos="100000">
                  <a:srgbClr val="FAE30E"/>
                </a:gs>
              </a:gsLst>
              <a:lin ang="5400000" scaled="1"/>
            </a:gradFill>
          </p:spPr>
          <p:txBody>
            <a:bodyPr/>
            <a:lstStyle/>
            <a:p>
              <a:endParaRPr lang="en-US"/>
            </a:p>
          </p:txBody>
        </p:sp>
      </p:grpSp>
      <p:grpSp>
        <p:nvGrpSpPr>
          <p:cNvPr id="4" name="Group 4"/>
          <p:cNvGrpSpPr/>
          <p:nvPr/>
        </p:nvGrpSpPr>
        <p:grpSpPr>
          <a:xfrm>
            <a:off x="6425880" y="4148299"/>
            <a:ext cx="10795321" cy="1838303"/>
            <a:chOff x="85256" y="0"/>
            <a:chExt cx="6487423" cy="1105503"/>
          </a:xfrm>
          <a:solidFill>
            <a:srgbClr val="FFC000"/>
          </a:solidFill>
        </p:grpSpPr>
        <p:sp>
          <p:nvSpPr>
            <p:cNvPr id="5" name="Freeform 5"/>
            <p:cNvSpPr/>
            <p:nvPr/>
          </p:nvSpPr>
          <p:spPr>
            <a:xfrm>
              <a:off x="85256" y="0"/>
              <a:ext cx="6487423" cy="1105503"/>
            </a:xfrm>
            <a:custGeom>
              <a:avLst/>
              <a:gdLst/>
              <a:ahLst/>
              <a:cxnLst/>
              <a:rect l="l" t="t" r="r" b="b"/>
              <a:pathLst>
                <a:path w="6487423" h="1105503">
                  <a:moveTo>
                    <a:pt x="0" y="0"/>
                  </a:moveTo>
                  <a:lnTo>
                    <a:pt x="6487423" y="0"/>
                  </a:lnTo>
                  <a:lnTo>
                    <a:pt x="6487423" y="1105503"/>
                  </a:lnTo>
                  <a:lnTo>
                    <a:pt x="0" y="1105503"/>
                  </a:lnTo>
                  <a:close/>
                </a:path>
              </a:pathLst>
            </a:custGeom>
            <a:gradFill>
              <a:gsLst>
                <a:gs pos="0">
                  <a:srgbClr val="FF7C00"/>
                </a:gs>
                <a:gs pos="100000">
                  <a:srgbClr val="FAE30E"/>
                </a:gs>
              </a:gsLst>
              <a:lin ang="5400000" scaled="1"/>
            </a:gradFill>
          </p:spPr>
          <p:txBody>
            <a:bodyPr/>
            <a:lstStyle/>
            <a:p>
              <a:endParaRPr lang="en-US"/>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Lst>
          </a:blip>
          <a:srcRect l="11960" r="11960"/>
          <a:stretch/>
        </p:blipFill>
        <p:spPr>
          <a:xfrm>
            <a:off x="542116" y="38100"/>
            <a:ext cx="5347819" cy="4688038"/>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Lst>
          </a:blip>
          <a:srcRect l="13164" r="13164"/>
          <a:stretch/>
        </p:blipFill>
        <p:spPr>
          <a:xfrm>
            <a:off x="519581" y="5446862"/>
            <a:ext cx="5347819" cy="4840138"/>
          </a:xfrm>
          <a:prstGeom prst="rect">
            <a:avLst/>
          </a:prstGeom>
        </p:spPr>
      </p:pic>
      <p:sp>
        <p:nvSpPr>
          <p:cNvPr id="8" name="TextBox 8"/>
          <p:cNvSpPr txBox="1"/>
          <p:nvPr/>
        </p:nvSpPr>
        <p:spPr>
          <a:xfrm>
            <a:off x="6425880" y="4592788"/>
            <a:ext cx="10819691" cy="854074"/>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  </a:t>
            </a:r>
            <a:r>
              <a:rPr lang="en-US" sz="5000" spc="5" dirty="0">
                <a:solidFill>
                  <a:srgbClr val="0663AF"/>
                </a:solidFill>
                <a:latin typeface="Gordita Bold"/>
              </a:rPr>
              <a:t>ALCOHOL SAFETY</a:t>
            </a:r>
          </a:p>
        </p:txBody>
      </p:sp>
      <p:sp>
        <p:nvSpPr>
          <p:cNvPr id="9" name="TextBox 9"/>
          <p:cNvSpPr txBox="1"/>
          <p:nvPr/>
        </p:nvSpPr>
        <p:spPr>
          <a:xfrm>
            <a:off x="6786163" y="6245218"/>
            <a:ext cx="10293270" cy="1720215"/>
          </a:xfrm>
          <a:prstGeom prst="rect">
            <a:avLst/>
          </a:prstGeom>
        </p:spPr>
        <p:txBody>
          <a:bodyPr lIns="0" tIns="0" rIns="0" bIns="0" rtlCol="0" anchor="t">
            <a:spAutoFit/>
          </a:bodyPr>
          <a:lstStyle/>
          <a:p>
            <a:pPr>
              <a:lnSpc>
                <a:spcPts val="2760"/>
              </a:lnSpc>
            </a:pPr>
            <a:r>
              <a:rPr lang="en-US" sz="2400" spc="112" dirty="0">
                <a:solidFill>
                  <a:srgbClr val="000000"/>
                </a:solidFill>
                <a:latin typeface="Articulat"/>
              </a:rPr>
              <a:t>For some, summer activities may include alcohol, but risky drinking can put a chill on summer fun, says the National Institute on Alcohol Abuse and Alcoholism. For more information on preventing problems with alcohol this summer, and tips on cutting back, visit: </a:t>
            </a:r>
            <a:r>
              <a:rPr lang="en-US" sz="2400" u="sng" spc="112" dirty="0">
                <a:solidFill>
                  <a:srgbClr val="000000"/>
                </a:solidFill>
                <a:latin typeface="Articulat"/>
              </a:rPr>
              <a:t>https://www.rethinkingdrinking.niaaa.nih.gov</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16</a:t>
            </a:r>
          </a:p>
        </p:txBody>
      </p:sp>
      <p:sp>
        <p:nvSpPr>
          <p:cNvPr id="11" name="Freeform 6">
            <a:extLst>
              <a:ext uri="{FF2B5EF4-FFF2-40B4-BE49-F238E27FC236}">
                <a16:creationId xmlns:a16="http://schemas.microsoft.com/office/drawing/2014/main" id="{7C1ABD81-8AFD-38ED-520C-D60CC2D4590B}"/>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Lst>
          </a:blip>
          <a:srcRect b="10880"/>
          <a:stretch/>
        </p:blipFill>
        <p:spPr>
          <a:xfrm>
            <a:off x="0" y="0"/>
            <a:ext cx="6922969"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AFLOAT DRINKING</a:t>
            </a:r>
          </a:p>
        </p:txBody>
      </p:sp>
      <p:sp>
        <p:nvSpPr>
          <p:cNvPr id="8" name="TextBox 8"/>
          <p:cNvSpPr txBox="1"/>
          <p:nvPr/>
        </p:nvSpPr>
        <p:spPr>
          <a:xfrm>
            <a:off x="7484888" y="2226693"/>
            <a:ext cx="4679478"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NOT WORTH THE RISK</a:t>
            </a:r>
          </a:p>
        </p:txBody>
      </p:sp>
      <p:sp>
        <p:nvSpPr>
          <p:cNvPr id="10" name="TextBox 10"/>
          <p:cNvSpPr txBox="1"/>
          <p:nvPr/>
        </p:nvSpPr>
        <p:spPr>
          <a:xfrm>
            <a:off x="7724107" y="3093402"/>
            <a:ext cx="9825228" cy="4142160"/>
          </a:xfrm>
          <a:prstGeom prst="rect">
            <a:avLst/>
          </a:prstGeom>
        </p:spPr>
        <p:txBody>
          <a:bodyPr lIns="0" tIns="0" rIns="0" bIns="0" rtlCol="0" anchor="t">
            <a:spAutoFit/>
          </a:bodyPr>
          <a:lstStyle/>
          <a:p>
            <a:pPr marL="474981" lvl="1" indent="-237491">
              <a:lnSpc>
                <a:spcPts val="2530"/>
              </a:lnSpc>
              <a:buFont typeface="Arial"/>
              <a:buChar char="•"/>
            </a:pPr>
            <a:r>
              <a:rPr lang="en-US" sz="2200" spc="103" dirty="0">
                <a:solidFill>
                  <a:srgbClr val="000000"/>
                </a:solidFill>
                <a:latin typeface="Arimo" panose="020B0604020202020204" charset="0"/>
                <a:ea typeface="Arimo" panose="020B0604020202020204" charset="0"/>
                <a:cs typeface="Arimo" panose="020B0604020202020204" charset="0"/>
              </a:rPr>
              <a:t>The U.S. Coast Guard reports that alcohol use contributes to 19% of boating deaths in which the primary cause is known, making alcohol the leading known contributor of fatal boating accidents.</a:t>
            </a:r>
          </a:p>
          <a:p>
            <a:pPr>
              <a:lnSpc>
                <a:spcPts val="2530"/>
              </a:lnSpc>
            </a:pPr>
            <a:endParaRPr lang="en-US" sz="2200" spc="103" dirty="0">
              <a:solidFill>
                <a:srgbClr val="000000"/>
              </a:solidFill>
              <a:latin typeface="Arimo" panose="020B0604020202020204" charset="0"/>
              <a:ea typeface="Arimo" panose="020B0604020202020204" charset="0"/>
              <a:cs typeface="Arimo" panose="020B0604020202020204" charset="0"/>
            </a:endParaRPr>
          </a:p>
          <a:p>
            <a:pPr marL="474981" lvl="1" indent="-237491">
              <a:lnSpc>
                <a:spcPts val="2530"/>
              </a:lnSpc>
              <a:buFont typeface="Arial"/>
              <a:buChar char="•"/>
            </a:pPr>
            <a:r>
              <a:rPr lang="en-US" sz="2200" spc="103" dirty="0">
                <a:solidFill>
                  <a:srgbClr val="000000"/>
                </a:solidFill>
                <a:latin typeface="Arimo" panose="020B0604020202020204" charset="0"/>
                <a:ea typeface="Arimo" panose="020B0604020202020204" charset="0"/>
                <a:cs typeface="Arimo" panose="020B0604020202020204" charset="0"/>
              </a:rPr>
              <a:t>70% of water recreation deaths involve alcohol, according to the Centers for Disease Control. </a:t>
            </a:r>
          </a:p>
          <a:p>
            <a:pPr>
              <a:lnSpc>
                <a:spcPts val="2530"/>
              </a:lnSpc>
            </a:pPr>
            <a:endParaRPr lang="en-US" sz="2200" spc="103" dirty="0">
              <a:solidFill>
                <a:srgbClr val="000000"/>
              </a:solidFill>
              <a:latin typeface="Arimo" panose="020B0604020202020204" charset="0"/>
              <a:ea typeface="Arimo" panose="020B0604020202020204" charset="0"/>
              <a:cs typeface="Arimo" panose="020B0604020202020204" charset="0"/>
            </a:endParaRPr>
          </a:p>
          <a:p>
            <a:pPr algn="ctr">
              <a:lnSpc>
                <a:spcPts val="4800"/>
              </a:lnSpc>
            </a:pPr>
            <a:r>
              <a:rPr lang="en-US" sz="2400" spc="103" dirty="0">
                <a:solidFill>
                  <a:srgbClr val="000000"/>
                </a:solidFill>
                <a:latin typeface="Arimo" panose="020B0604020202020204" charset="0"/>
                <a:ea typeface="Arimo" panose="020B0604020202020204" charset="0"/>
                <a:cs typeface="Arimo" panose="020B0604020202020204" charset="0"/>
              </a:rPr>
              <a:t>DID YOU KNOW?</a:t>
            </a:r>
          </a:p>
          <a:p>
            <a:pPr>
              <a:lnSpc>
                <a:spcPts val="2530"/>
              </a:lnSpc>
            </a:pPr>
            <a:r>
              <a:rPr lang="en-US" sz="2200" spc="103" dirty="0">
                <a:solidFill>
                  <a:srgbClr val="000000"/>
                </a:solidFill>
                <a:latin typeface="Arimo" panose="020B0604020202020204" charset="0"/>
                <a:ea typeface="Arimo" panose="020B0604020202020204" charset="0"/>
                <a:cs typeface="Arimo" panose="020B0604020202020204" charset="0"/>
              </a:rPr>
              <a:t>A boat operator is likely to become impaired quicker than a driver. </a:t>
            </a:r>
          </a:p>
          <a:p>
            <a:pPr>
              <a:lnSpc>
                <a:spcPts val="2530"/>
              </a:lnSpc>
            </a:pPr>
            <a:endParaRPr lang="en-US" sz="2200" spc="103" dirty="0">
              <a:solidFill>
                <a:srgbClr val="000000"/>
              </a:solidFill>
              <a:latin typeface="Arimo" panose="020B0604020202020204" charset="0"/>
              <a:ea typeface="Arimo" panose="020B0604020202020204" charset="0"/>
              <a:cs typeface="Arimo" panose="020B0604020202020204" charset="0"/>
            </a:endParaRPr>
          </a:p>
          <a:p>
            <a:pPr algn="l">
              <a:lnSpc>
                <a:spcPts val="2530"/>
              </a:lnSpc>
            </a:pPr>
            <a:r>
              <a:rPr lang="en-US" sz="2200" spc="103" dirty="0">
                <a:solidFill>
                  <a:srgbClr val="000000"/>
                </a:solidFill>
                <a:latin typeface="Arimo" panose="020B0604020202020204" charset="0"/>
                <a:ea typeface="Arimo" panose="020B0604020202020204" charset="0"/>
                <a:cs typeface="Arimo" panose="020B0604020202020204" charset="0"/>
              </a:rPr>
              <a:t>The penalties for Boating Under the Influence (BUI) can include significant fines, revocation of operator privileges and severe jail terms</a:t>
            </a:r>
            <a:r>
              <a:rPr lang="en-US" sz="2200" spc="103" dirty="0">
                <a:solidFill>
                  <a:srgbClr val="000000"/>
                </a:solidFill>
                <a:latin typeface="Articulat"/>
              </a:rPr>
              <a:t>. </a:t>
            </a:r>
          </a:p>
        </p:txBody>
      </p:sp>
      <p:sp>
        <p:nvSpPr>
          <p:cNvPr id="11" name="Freeform 3">
            <a:extLst>
              <a:ext uri="{FF2B5EF4-FFF2-40B4-BE49-F238E27FC236}">
                <a16:creationId xmlns:a16="http://schemas.microsoft.com/office/drawing/2014/main" id="{45EE2959-0996-7A55-36E2-74BC06EA7FE4}"/>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17</a:t>
            </a:r>
          </a:p>
        </p:txBody>
      </p:sp>
      <p:sp>
        <p:nvSpPr>
          <p:cNvPr id="2" name="Freeform 6">
            <a:extLst>
              <a:ext uri="{FF2B5EF4-FFF2-40B4-BE49-F238E27FC236}">
                <a16:creationId xmlns:a16="http://schemas.microsoft.com/office/drawing/2014/main" id="{641B8CB3-16B7-6EAB-908E-F5E3B1F9EEDD}"/>
              </a:ext>
            </a:extLst>
          </p:cNvPr>
          <p:cNvSpPr/>
          <p:nvPr/>
        </p:nvSpPr>
        <p:spPr>
          <a:xfrm>
            <a:off x="7534984" y="9334500"/>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 y="851890"/>
            <a:ext cx="11091861"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Lst>
          </a:blip>
          <a:srcRect l="40274" t="-206" r="5626" b="206"/>
          <a:stretch/>
        </p:blipFill>
        <p:spPr>
          <a:xfrm>
            <a:off x="11430011" y="0"/>
            <a:ext cx="6857989" cy="9258300"/>
          </a:xfrm>
          <a:prstGeom prst="rect">
            <a:avLst/>
          </a:prstGeom>
        </p:spPr>
      </p:pic>
      <p:sp>
        <p:nvSpPr>
          <p:cNvPr id="7" name="TextBox 7"/>
          <p:cNvSpPr txBox="1"/>
          <p:nvPr/>
        </p:nvSpPr>
        <p:spPr>
          <a:xfrm>
            <a:off x="439222" y="2956402"/>
            <a:ext cx="10485583" cy="5078313"/>
          </a:xfrm>
          <a:prstGeom prst="rect">
            <a:avLst/>
          </a:prstGeom>
        </p:spPr>
        <p:txBody>
          <a:bodyPr lIns="0" tIns="0" rIns="0" bIns="0" rtlCol="0" anchor="t">
            <a:spAutoFit/>
          </a:bodyPr>
          <a:lstStyle/>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The sun causes your body to sweat to stay cool, and if those fluids aren’t replaced, your body will undergo adverse reactions. You may feel extremely thirsty, dizzy or fatigued.</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When people drink, they may become lackadaisical and reckless, which can have dangerous implications when water is involved. </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If you are drinking in or near a body of water, be aware that you may lack the dexterity needed to stay afloat, which can increase your risk of drowning (the third leading cause of unintentional injury and death worldwide and fifth in the United States). Sun and heat exposure only amplifies this risk. </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Also, the physical exertion of swimming on a hot day paired with alcohol consumption can lead to overheating – a risk factor for heat syncope (fainting), which can have deadly consequences.</a:t>
            </a:r>
          </a:p>
          <a:p>
            <a:pPr algn="just">
              <a:lnSpc>
                <a:spcPts val="2070"/>
              </a:lnSpc>
            </a:pPr>
            <a:endParaRPr lang="en-US" sz="2199" spc="103" dirty="0">
              <a:solidFill>
                <a:srgbClr val="000000"/>
              </a:solidFill>
              <a:latin typeface="Articulat"/>
            </a:endParaRPr>
          </a:p>
        </p:txBody>
      </p:sp>
      <p:sp>
        <p:nvSpPr>
          <p:cNvPr id="8" name="TextBox 8"/>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MIXING SUN AND ALCOHOL</a:t>
            </a:r>
          </a:p>
        </p:txBody>
      </p:sp>
      <p:sp>
        <p:nvSpPr>
          <p:cNvPr id="9" name="TextBox 9"/>
          <p:cNvSpPr txBox="1"/>
          <p:nvPr/>
        </p:nvSpPr>
        <p:spPr>
          <a:xfrm>
            <a:off x="272168" y="2154596"/>
            <a:ext cx="9911771"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BOTH ALCOHOL AND THE SUN CAN CAUSE DEHYDRATION</a:t>
            </a:r>
          </a:p>
        </p:txBody>
      </p:sp>
      <p:sp>
        <p:nvSpPr>
          <p:cNvPr id="11" name="Freeform 3">
            <a:extLst>
              <a:ext uri="{FF2B5EF4-FFF2-40B4-BE49-F238E27FC236}">
                <a16:creationId xmlns:a16="http://schemas.microsoft.com/office/drawing/2014/main" id="{8FD8436D-2326-B629-850B-C9CBF852ACAE}"/>
              </a:ext>
            </a:extLst>
          </p:cNvPr>
          <p:cNvSpPr/>
          <p:nvPr/>
        </p:nvSpPr>
        <p:spPr>
          <a:xfrm>
            <a:off x="-2"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18</a:t>
            </a:r>
          </a:p>
        </p:txBody>
      </p:sp>
      <p:sp>
        <p:nvSpPr>
          <p:cNvPr id="2" name="Freeform 6">
            <a:extLst>
              <a:ext uri="{FF2B5EF4-FFF2-40B4-BE49-F238E27FC236}">
                <a16:creationId xmlns:a16="http://schemas.microsoft.com/office/drawing/2014/main" id="{649410CD-0BD9-B5CF-489C-1CE736375767}"/>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BOATERS' HYPNOSIS</a:t>
            </a:r>
          </a:p>
        </p:txBody>
      </p:sp>
      <p:sp>
        <p:nvSpPr>
          <p:cNvPr id="8" name="TextBox 8"/>
          <p:cNvSpPr txBox="1"/>
          <p:nvPr/>
        </p:nvSpPr>
        <p:spPr>
          <a:xfrm>
            <a:off x="7484888" y="2226693"/>
            <a:ext cx="6851865"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FATIGUE CAUSED BY HOURS OF BOATING</a:t>
            </a:r>
          </a:p>
        </p:txBody>
      </p:sp>
      <p:sp>
        <p:nvSpPr>
          <p:cNvPr id="10" name="TextBox 10"/>
          <p:cNvSpPr txBox="1"/>
          <p:nvPr/>
        </p:nvSpPr>
        <p:spPr>
          <a:xfrm>
            <a:off x="7467600" y="3093402"/>
            <a:ext cx="9825228" cy="4809009"/>
          </a:xfrm>
          <a:prstGeom prst="rect">
            <a:avLst/>
          </a:prstGeom>
        </p:spPr>
        <p:txBody>
          <a:bodyPr lIns="0" tIns="0" rIns="0" bIns="0" rtlCol="0" anchor="t">
            <a:spAutoFit/>
          </a:bodyPr>
          <a:lstStyle/>
          <a:p>
            <a:pPr>
              <a:lnSpc>
                <a:spcPts val="2530"/>
              </a:lnSpc>
            </a:pPr>
            <a:r>
              <a:rPr lang="en-US" sz="2200" spc="103" dirty="0">
                <a:solidFill>
                  <a:srgbClr val="000000"/>
                </a:solidFill>
                <a:latin typeface="Arimo" panose="020B0604020202020204" charset="0"/>
                <a:ea typeface="Arimo" panose="020B0604020202020204" charset="0"/>
                <a:cs typeface="Arimo" panose="020B0604020202020204" charset="0"/>
              </a:rPr>
              <a:t>Boat U.S. Foundation: "Stressors, such as exposure to noise, vibration, sun, glare, wind, and the motion of the water, affect boat operators and passengers, thus drinking while boating is even more dangerous than drinking and driving.</a:t>
            </a:r>
          </a:p>
          <a:p>
            <a:pPr>
              <a:lnSpc>
                <a:spcPts val="2530"/>
              </a:lnSpc>
            </a:pPr>
            <a:endParaRPr lang="en-US" sz="2200" spc="103" dirty="0">
              <a:solidFill>
                <a:srgbClr val="000000"/>
              </a:solidFill>
              <a:latin typeface="Arimo" panose="020B0604020202020204" charset="0"/>
              <a:ea typeface="Arimo" panose="020B0604020202020204" charset="0"/>
              <a:cs typeface="Arimo" panose="020B0604020202020204" charset="0"/>
            </a:endParaRPr>
          </a:p>
          <a:p>
            <a:pPr>
              <a:lnSpc>
                <a:spcPts val="2530"/>
              </a:lnSpc>
            </a:pPr>
            <a:r>
              <a:rPr lang="en-US" sz="2200" spc="103" dirty="0">
                <a:solidFill>
                  <a:srgbClr val="000000"/>
                </a:solidFill>
                <a:latin typeface="Arimo" panose="020B0604020202020204" charset="0"/>
                <a:ea typeface="Arimo" panose="020B0604020202020204" charset="0"/>
                <a:cs typeface="Arimo" panose="020B0604020202020204" charset="0"/>
              </a:rPr>
              <a:t>"</a:t>
            </a:r>
            <a:r>
              <a:rPr lang="en-US" sz="2200" spc="56" dirty="0">
                <a:solidFill>
                  <a:srgbClr val="000000"/>
                </a:solidFill>
                <a:latin typeface="Arimo" panose="020B0604020202020204" charset="0"/>
                <a:ea typeface="Arimo" panose="020B0604020202020204" charset="0"/>
                <a:cs typeface="Arimo" panose="020B0604020202020204" charset="0"/>
              </a:rPr>
              <a:t>Research shows that hours of exposure to boating stressors produces a kind of fatigue or ‘boater’s hypnosis,’ which slows reaction time almost as much as if you were legally drunk. Adding alcohol or drugs to boating stress factors intensifies their effects - each drink multiplies your accident risk." </a:t>
            </a:r>
          </a:p>
          <a:p>
            <a:pPr>
              <a:lnSpc>
                <a:spcPts val="2530"/>
              </a:lnSpc>
            </a:pPr>
            <a:endParaRPr lang="en-US" sz="2200" spc="56" dirty="0">
              <a:solidFill>
                <a:srgbClr val="000000"/>
              </a:solidFill>
              <a:latin typeface="Arimo" panose="020B0604020202020204" charset="0"/>
              <a:ea typeface="Arimo" panose="020B0604020202020204" charset="0"/>
              <a:cs typeface="Arimo" panose="020B0604020202020204" charset="0"/>
            </a:endParaRPr>
          </a:p>
          <a:p>
            <a:pPr algn="l">
              <a:lnSpc>
                <a:spcPts val="2530"/>
              </a:lnSpc>
            </a:pPr>
            <a:r>
              <a:rPr lang="en-US" sz="2200" spc="56" dirty="0">
                <a:solidFill>
                  <a:srgbClr val="000000"/>
                </a:solidFill>
                <a:latin typeface="Arimo" panose="020B0604020202020204" charset="0"/>
                <a:ea typeface="Arimo" panose="020B0604020202020204" charset="0"/>
                <a:cs typeface="Arimo" panose="020B0604020202020204" charset="0"/>
              </a:rPr>
              <a:t>That’s why boaters should never drink when operating a boat. Every state has strict drinking and boating laws – you can be arrested on the water. Yes, you can get a BUI punishable using the same criteria as Driving Under the Influence (DUI). </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8455" t="-412" r="23938" b="412"/>
          <a:stretch/>
        </p:blipFill>
        <p:spPr>
          <a:xfrm>
            <a:off x="0" y="-38100"/>
            <a:ext cx="6629400" cy="9296400"/>
          </a:xfrm>
          <a:prstGeom prst="rect">
            <a:avLst/>
          </a:prstGeom>
        </p:spPr>
      </p:pic>
      <p:sp>
        <p:nvSpPr>
          <p:cNvPr id="11" name="Freeform 3">
            <a:extLst>
              <a:ext uri="{FF2B5EF4-FFF2-40B4-BE49-F238E27FC236}">
                <a16:creationId xmlns:a16="http://schemas.microsoft.com/office/drawing/2014/main" id="{27A08A56-44B2-0A98-B4CA-1F0DDD5B980B}"/>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19</a:t>
            </a:r>
          </a:p>
        </p:txBody>
      </p:sp>
      <p:sp>
        <p:nvSpPr>
          <p:cNvPr id="2" name="Freeform 6">
            <a:extLst>
              <a:ext uri="{FF2B5EF4-FFF2-40B4-BE49-F238E27FC236}">
                <a16:creationId xmlns:a16="http://schemas.microsoft.com/office/drawing/2014/main" id="{CD984041-72DA-3D20-B618-DA70A22254C5}"/>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BAA074-E3E3-4422-1EB4-B20CDE6585EF}"/>
              </a:ext>
            </a:extLst>
          </p:cNvPr>
          <p:cNvPicPr>
            <a:picLocks noChangeAspect="1"/>
          </p:cNvPicPr>
          <p:nvPr/>
        </p:nvPicPr>
        <p:blipFill>
          <a:blip r:embed="rId2">
            <a:extLst>
              <a:ext uri="{28A0092B-C50C-407E-A947-70E740481C1C}">
                <a14:useLocalDpi xmlns:a14="http://schemas.microsoft.com/office/drawing/2010/main" val="0"/>
              </a:ext>
            </a:extLst>
          </a:blip>
          <a:srcRect t="9022" b="9022"/>
          <a:stretch/>
        </p:blipFill>
        <p:spPr>
          <a:xfrm>
            <a:off x="0" y="-659674"/>
            <a:ext cx="18288000" cy="10946674"/>
          </a:xfrm>
          <a:prstGeom prst="rect">
            <a:avLst/>
          </a:prstGeom>
        </p:spPr>
      </p:pic>
      <p:grpSp>
        <p:nvGrpSpPr>
          <p:cNvPr id="6" name="Group 2">
            <a:extLst>
              <a:ext uri="{FF2B5EF4-FFF2-40B4-BE49-F238E27FC236}">
                <a16:creationId xmlns:a16="http://schemas.microsoft.com/office/drawing/2014/main" id="{03BE205D-52C5-EC53-A018-1607D7D0DC70}"/>
              </a:ext>
            </a:extLst>
          </p:cNvPr>
          <p:cNvGrpSpPr/>
          <p:nvPr/>
        </p:nvGrpSpPr>
        <p:grpSpPr>
          <a:xfrm>
            <a:off x="5108410" y="1732471"/>
            <a:ext cx="5943600" cy="7983027"/>
            <a:chOff x="0" y="0"/>
            <a:chExt cx="8566047" cy="6186311"/>
          </a:xfrm>
          <a:solidFill>
            <a:schemeClr val="accent3">
              <a:lumMod val="20000"/>
              <a:lumOff val="80000"/>
            </a:schemeClr>
          </a:solidFill>
        </p:grpSpPr>
        <p:sp>
          <p:nvSpPr>
            <p:cNvPr id="7" name="Freeform 3">
              <a:extLst>
                <a:ext uri="{FF2B5EF4-FFF2-40B4-BE49-F238E27FC236}">
                  <a16:creationId xmlns:a16="http://schemas.microsoft.com/office/drawing/2014/main" id="{DB9D5F8B-BEFC-EE33-DE15-0726DBA0B3A2}"/>
                </a:ext>
              </a:extLst>
            </p:cNvPr>
            <p:cNvSpPr/>
            <p:nvPr/>
          </p:nvSpPr>
          <p:spPr>
            <a:xfrm>
              <a:off x="0" y="0"/>
              <a:ext cx="8566047" cy="6186311"/>
            </a:xfrm>
            <a:custGeom>
              <a:avLst/>
              <a:gdLst/>
              <a:ahLst/>
              <a:cxnLst/>
              <a:rect l="l" t="t" r="r" b="b"/>
              <a:pathLst>
                <a:path w="8566047" h="6186311">
                  <a:moveTo>
                    <a:pt x="0" y="0"/>
                  </a:moveTo>
                  <a:lnTo>
                    <a:pt x="8566047" y="0"/>
                  </a:lnTo>
                  <a:lnTo>
                    <a:pt x="8566047" y="6186311"/>
                  </a:lnTo>
                  <a:lnTo>
                    <a:pt x="0" y="6186311"/>
                  </a:lnTo>
                  <a:close/>
                </a:path>
              </a:pathLst>
            </a:custGeom>
            <a:solidFill>
              <a:srgbClr val="D6E1EE"/>
            </a:solidFill>
          </p:spPr>
          <p:txBody>
            <a:bodyPr/>
            <a:lstStyle/>
            <a:p>
              <a:endParaRPr lang="en-US"/>
            </a:p>
          </p:txBody>
        </p:sp>
      </p:grpSp>
      <p:sp>
        <p:nvSpPr>
          <p:cNvPr id="8" name="Freeform 6">
            <a:extLst>
              <a:ext uri="{FF2B5EF4-FFF2-40B4-BE49-F238E27FC236}">
                <a16:creationId xmlns:a16="http://schemas.microsoft.com/office/drawing/2014/main" id="{3BE90C50-BD67-ECC7-5F97-2BEC9D70B499}"/>
              </a:ext>
            </a:extLst>
          </p:cNvPr>
          <p:cNvSpPr/>
          <p:nvPr/>
        </p:nvSpPr>
        <p:spPr>
          <a:xfrm>
            <a:off x="6705600" y="190500"/>
            <a:ext cx="9677400" cy="1226239"/>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pPr algn="ctr">
              <a:lnSpc>
                <a:spcPct val="150000"/>
              </a:lnSpc>
            </a:pPr>
            <a:r>
              <a:rPr lang="en-US" sz="4800" spc="5" dirty="0">
                <a:gradFill>
                  <a:gsLst>
                    <a:gs pos="0">
                      <a:srgbClr val="FF7C00"/>
                    </a:gs>
                    <a:gs pos="100000">
                      <a:srgbClr val="FAE30E"/>
                    </a:gs>
                  </a:gsLst>
                  <a:lin ang="5400000" scaled="1"/>
                </a:gradFill>
                <a:latin typeface="Gordita Bold"/>
              </a:rPr>
              <a:t> SUMMER SAFETY MENU</a:t>
            </a:r>
          </a:p>
        </p:txBody>
      </p:sp>
      <p:pic>
        <p:nvPicPr>
          <p:cNvPr id="9" name="Picture 8" descr="A picture containing text&#10;&#10;Description automatically generated">
            <a:extLst>
              <a:ext uri="{FF2B5EF4-FFF2-40B4-BE49-F238E27FC236}">
                <a16:creationId xmlns:a16="http://schemas.microsoft.com/office/drawing/2014/main" id="{413E4067-572D-DA61-85B0-C0679623C6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190" y="-114300"/>
            <a:ext cx="4038341" cy="2140639"/>
          </a:xfrm>
          <a:prstGeom prst="rect">
            <a:avLst/>
          </a:prstGeom>
        </p:spPr>
      </p:pic>
      <p:sp>
        <p:nvSpPr>
          <p:cNvPr id="11" name="TextBox 10">
            <a:extLst>
              <a:ext uri="{FF2B5EF4-FFF2-40B4-BE49-F238E27FC236}">
                <a16:creationId xmlns:a16="http://schemas.microsoft.com/office/drawing/2014/main" id="{0931BDF9-5E82-C97E-9A6D-1919E86C6E76}"/>
              </a:ext>
            </a:extLst>
          </p:cNvPr>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02</a:t>
            </a:r>
          </a:p>
        </p:txBody>
      </p:sp>
      <p:grpSp>
        <p:nvGrpSpPr>
          <p:cNvPr id="15" name="Group 2">
            <a:extLst>
              <a:ext uri="{FF2B5EF4-FFF2-40B4-BE49-F238E27FC236}">
                <a16:creationId xmlns:a16="http://schemas.microsoft.com/office/drawing/2014/main" id="{ABC5EE44-9D21-EC1E-A1E7-9911AE388775}"/>
              </a:ext>
            </a:extLst>
          </p:cNvPr>
          <p:cNvGrpSpPr/>
          <p:nvPr/>
        </p:nvGrpSpPr>
        <p:grpSpPr>
          <a:xfrm>
            <a:off x="11895768" y="1732472"/>
            <a:ext cx="5943600" cy="7983028"/>
            <a:chOff x="0" y="0"/>
            <a:chExt cx="8566047" cy="6186311"/>
          </a:xfrm>
          <a:solidFill>
            <a:schemeClr val="accent3">
              <a:lumMod val="20000"/>
              <a:lumOff val="80000"/>
            </a:schemeClr>
          </a:solidFill>
        </p:grpSpPr>
        <p:sp>
          <p:nvSpPr>
            <p:cNvPr id="16" name="Freeform 3">
              <a:extLst>
                <a:ext uri="{FF2B5EF4-FFF2-40B4-BE49-F238E27FC236}">
                  <a16:creationId xmlns:a16="http://schemas.microsoft.com/office/drawing/2014/main" id="{E3FE55B1-E597-C8B7-1393-890BBC564523}"/>
                </a:ext>
              </a:extLst>
            </p:cNvPr>
            <p:cNvSpPr/>
            <p:nvPr/>
          </p:nvSpPr>
          <p:spPr>
            <a:xfrm>
              <a:off x="0" y="0"/>
              <a:ext cx="8566047" cy="6186311"/>
            </a:xfrm>
            <a:custGeom>
              <a:avLst/>
              <a:gdLst/>
              <a:ahLst/>
              <a:cxnLst/>
              <a:rect l="l" t="t" r="r" b="b"/>
              <a:pathLst>
                <a:path w="8566047" h="6186311">
                  <a:moveTo>
                    <a:pt x="0" y="0"/>
                  </a:moveTo>
                  <a:lnTo>
                    <a:pt x="8566047" y="0"/>
                  </a:lnTo>
                  <a:lnTo>
                    <a:pt x="8566047" y="6186311"/>
                  </a:lnTo>
                  <a:lnTo>
                    <a:pt x="0" y="6186311"/>
                  </a:lnTo>
                  <a:close/>
                </a:path>
              </a:pathLst>
            </a:custGeom>
            <a:solidFill>
              <a:srgbClr val="D6E1EE"/>
            </a:solidFill>
          </p:spPr>
          <p:txBody>
            <a:bodyPr/>
            <a:lstStyle/>
            <a:p>
              <a:endParaRPr lang="en-US"/>
            </a:p>
          </p:txBody>
        </p:sp>
      </p:grpSp>
      <p:sp>
        <p:nvSpPr>
          <p:cNvPr id="14" name="TextBox 13">
            <a:extLst>
              <a:ext uri="{FF2B5EF4-FFF2-40B4-BE49-F238E27FC236}">
                <a16:creationId xmlns:a16="http://schemas.microsoft.com/office/drawing/2014/main" id="{7D49A579-3FA1-CCCA-4563-0608E0F3F77E}"/>
              </a:ext>
            </a:extLst>
          </p:cNvPr>
          <p:cNvSpPr txBox="1"/>
          <p:nvPr/>
        </p:nvSpPr>
        <p:spPr>
          <a:xfrm>
            <a:off x="5410200" y="1912968"/>
            <a:ext cx="5486400" cy="7478970"/>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hlinkClick r:id="rId4" action="ppaction://hlinksldjump"/>
              </a:rPr>
              <a:t>Introduction</a:t>
            </a:r>
            <a:r>
              <a:rPr lang="en-US" sz="2000" dirty="0">
                <a:latin typeface="Arial" panose="020B0604020202020204" pitchFamily="34" charset="0"/>
                <a:cs typeface="Arial" panose="020B0604020202020204" pitchFamily="34" charset="0"/>
              </a:rPr>
              <a:t> 				3 </a:t>
            </a:r>
            <a:r>
              <a:rPr lang="en-US" sz="2000" u="sng" dirty="0">
                <a:latin typeface="Arial" panose="020B0604020202020204" pitchFamily="34" charset="0"/>
                <a:cs typeface="Arial" panose="020B0604020202020204" pitchFamily="34" charset="0"/>
              </a:rPr>
              <a:t>         </a:t>
            </a:r>
          </a:p>
          <a:p>
            <a:r>
              <a:rPr lang="en-US" sz="2000" dirty="0">
                <a:latin typeface="Arial" panose="020B0604020202020204" pitchFamily="34" charset="0"/>
                <a:cs typeface="Arial" panose="020B0604020202020204" pitchFamily="34" charset="0"/>
                <a:hlinkClick r:id="rId5" action="ppaction://hlinksldjump"/>
              </a:rPr>
              <a:t>Last Summer Fatalities</a:t>
            </a:r>
            <a:r>
              <a:rPr lang="en-US" sz="2000" dirty="0">
                <a:latin typeface="Arial" panose="020B0604020202020204" pitchFamily="34" charset="0"/>
                <a:cs typeface="Arial" panose="020B0604020202020204" pitchFamily="34" charset="0"/>
              </a:rPr>
              <a:t> 			4</a:t>
            </a:r>
          </a:p>
          <a:p>
            <a:r>
              <a:rPr lang="en-US" sz="2000" dirty="0">
                <a:latin typeface="Arial" panose="020B0604020202020204" pitchFamily="34" charset="0"/>
                <a:cs typeface="Arial" panose="020B0604020202020204" pitchFamily="34" charset="0"/>
                <a:hlinkClick r:id="rId6" action="ppaction://hlinksldjump"/>
              </a:rPr>
              <a:t>Risk Management</a:t>
            </a:r>
            <a:r>
              <a:rPr lang="en-US" sz="2000" dirty="0">
                <a:latin typeface="Arial" panose="020B0604020202020204" pitchFamily="34" charset="0"/>
                <a:cs typeface="Arial" panose="020B0604020202020204" pitchFamily="34" charset="0"/>
              </a:rPr>
              <a:t> 			5</a:t>
            </a:r>
          </a:p>
          <a:p>
            <a:r>
              <a:rPr lang="en-US" sz="2000" dirty="0">
                <a:latin typeface="Arial" panose="020B0604020202020204" pitchFamily="34" charset="0"/>
                <a:cs typeface="Arial" panose="020B0604020202020204" pitchFamily="34" charset="0"/>
                <a:hlinkClick r:id="rId7" action="ppaction://hlinksldjump"/>
              </a:rPr>
              <a:t>Water-Related Activities</a:t>
            </a:r>
            <a:r>
              <a:rPr lang="en-US" sz="2000" dirty="0">
                <a:latin typeface="Arial" panose="020B0604020202020204" pitchFamily="34" charset="0"/>
                <a:cs typeface="Arial" panose="020B0604020202020204" pitchFamily="34" charset="0"/>
              </a:rPr>
              <a:t> 	    	6</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8" action="ppaction://hlinksldjump"/>
              </a:rPr>
              <a:t>Adult Swimming Safety</a:t>
            </a:r>
            <a:r>
              <a:rPr lang="en-US" sz="2000" dirty="0">
                <a:latin typeface="Arial" panose="020B0604020202020204" pitchFamily="34" charset="0"/>
                <a:cs typeface="Arial" panose="020B0604020202020204" pitchFamily="34" charset="0"/>
              </a:rPr>
              <a:t>  	7-8</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9" action="ppaction://hlinksldjump"/>
              </a:rPr>
              <a:t>Pool Chemical Safety</a:t>
            </a:r>
            <a:r>
              <a:rPr lang="en-US" sz="2000" dirty="0">
                <a:latin typeface="Arial" panose="020B0604020202020204" pitchFamily="34" charset="0"/>
                <a:cs typeface="Arial" panose="020B0604020202020204" pitchFamily="34" charset="0"/>
              </a:rPr>
              <a:t>      	9-10</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10" action="ppaction://hlinksldjump"/>
              </a:rPr>
              <a:t>Boating Safety</a:t>
            </a:r>
            <a:r>
              <a:rPr lang="en-US" sz="2000" dirty="0">
                <a:latin typeface="Arial" panose="020B0604020202020204" pitchFamily="34" charset="0"/>
                <a:cs typeface="Arial" panose="020B0604020202020204" pitchFamily="34" charset="0"/>
              </a:rPr>
              <a:t> 			11-14</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11" action="ppaction://hlinksldjump"/>
              </a:rPr>
              <a:t>Diving Safety</a:t>
            </a:r>
            <a:r>
              <a:rPr lang="en-US" sz="2000" dirty="0">
                <a:latin typeface="Arial" panose="020B0604020202020204" pitchFamily="34" charset="0"/>
                <a:cs typeface="Arial" panose="020B0604020202020204" pitchFamily="34" charset="0"/>
              </a:rPr>
              <a:t> 			15</a:t>
            </a:r>
          </a:p>
          <a:p>
            <a:r>
              <a:rPr lang="en-US" sz="2000" dirty="0">
                <a:latin typeface="Arial" panose="020B0604020202020204" pitchFamily="34" charset="0"/>
                <a:cs typeface="Arial" panose="020B0604020202020204" pitchFamily="34" charset="0"/>
                <a:hlinkClick r:id="rId12" action="ppaction://hlinksldjump"/>
              </a:rPr>
              <a:t>Alcohol Safety</a:t>
            </a:r>
            <a:r>
              <a:rPr lang="en-US" sz="2000" dirty="0">
                <a:latin typeface="Arial" panose="020B0604020202020204" pitchFamily="34" charset="0"/>
                <a:cs typeface="Arial" panose="020B0604020202020204" pitchFamily="34" charset="0"/>
              </a:rPr>
              <a:t> 				16</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13" action="ppaction://hlinksldjump"/>
              </a:rPr>
              <a:t>Afloat Drinking</a:t>
            </a:r>
            <a:r>
              <a:rPr lang="en-US" sz="2000" dirty="0">
                <a:latin typeface="Arial" panose="020B0604020202020204" pitchFamily="34" charset="0"/>
                <a:cs typeface="Arial" panose="020B0604020202020204" pitchFamily="34" charset="0"/>
              </a:rPr>
              <a:t> 			17</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14" action="ppaction://hlinksldjump"/>
              </a:rPr>
              <a:t>Mixing Sun and Alcohol</a:t>
            </a:r>
            <a:r>
              <a:rPr lang="en-US" sz="2000" dirty="0">
                <a:latin typeface="Arial" panose="020B0604020202020204" pitchFamily="34" charset="0"/>
                <a:cs typeface="Arial" panose="020B0604020202020204" pitchFamily="34" charset="0"/>
              </a:rPr>
              <a:t>		18</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15" action="ppaction://hlinksldjump"/>
              </a:rPr>
              <a:t>Boaters’ Hypnosis</a:t>
            </a:r>
            <a:r>
              <a:rPr lang="en-US" sz="2000" dirty="0">
                <a:latin typeface="Arial" panose="020B0604020202020204" pitchFamily="34" charset="0"/>
                <a:cs typeface="Arial" panose="020B0604020202020204" pitchFamily="34" charset="0"/>
              </a:rPr>
              <a:t> 		19</a:t>
            </a:r>
          </a:p>
          <a:p>
            <a:r>
              <a:rPr lang="en-US" sz="2000" dirty="0">
                <a:latin typeface="Arial" panose="020B0604020202020204" pitchFamily="34" charset="0"/>
                <a:cs typeface="Arial" panose="020B0604020202020204" pitchFamily="34" charset="0"/>
                <a:hlinkClick r:id="rId16" action="ppaction://hlinksldjump"/>
              </a:rPr>
              <a:t>Heat and Sun Safety</a:t>
            </a:r>
            <a:r>
              <a:rPr lang="en-US" sz="2000" dirty="0">
                <a:latin typeface="Arial" panose="020B0604020202020204" pitchFamily="34" charset="0"/>
                <a:cs typeface="Arial" panose="020B0604020202020204" pitchFamily="34" charset="0"/>
              </a:rPr>
              <a:t> 			20</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17" action="ppaction://hlinksldjump"/>
              </a:rPr>
              <a:t>Heat-Related Illness</a:t>
            </a:r>
            <a:r>
              <a:rPr lang="en-US" sz="2000" dirty="0">
                <a:latin typeface="Arial" panose="020B0604020202020204" pitchFamily="34" charset="0"/>
                <a:cs typeface="Arial" panose="020B0604020202020204" pitchFamily="34" charset="0"/>
              </a:rPr>
              <a:t> 		21</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18" action="ppaction://hlinksldjump"/>
              </a:rPr>
              <a:t>Heat Safety Tips</a:t>
            </a:r>
            <a:r>
              <a:rPr lang="en-US" sz="2000" dirty="0">
                <a:latin typeface="Arial" panose="020B0604020202020204" pitchFamily="34" charset="0"/>
                <a:cs typeface="Arial" panose="020B0604020202020204" pitchFamily="34" charset="0"/>
              </a:rPr>
              <a:t> 		22-23</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19" action="ppaction://hlinksldjump"/>
              </a:rPr>
              <a:t>Sun Safety</a:t>
            </a:r>
            <a:r>
              <a:rPr lang="en-US" sz="2000" dirty="0">
                <a:latin typeface="Arial" panose="020B0604020202020204" pitchFamily="34" charset="0"/>
                <a:cs typeface="Arial" panose="020B0604020202020204" pitchFamily="34" charset="0"/>
              </a:rPr>
              <a:t> 			24-25</a:t>
            </a:r>
          </a:p>
          <a:p>
            <a:r>
              <a:rPr lang="en-US" sz="2000" dirty="0">
                <a:latin typeface="Arial" panose="020B0604020202020204" pitchFamily="34" charset="0"/>
                <a:cs typeface="Arial" panose="020B0604020202020204" pitchFamily="34" charset="0"/>
                <a:hlinkClick r:id="rId20" action="ppaction://hlinksldjump"/>
              </a:rPr>
              <a:t>Fireworks Safety</a:t>
            </a:r>
            <a:r>
              <a:rPr lang="en-US" sz="2000" dirty="0">
                <a:latin typeface="Arial" panose="020B0604020202020204" pitchFamily="34" charset="0"/>
                <a:cs typeface="Arial" panose="020B0604020202020204" pitchFamily="34" charset="0"/>
              </a:rPr>
              <a:t> 			26</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21" action="ppaction://hlinksldjump"/>
              </a:rPr>
              <a:t>General Fireworks Rules</a:t>
            </a:r>
            <a:r>
              <a:rPr lang="en-US" sz="2000" dirty="0">
                <a:latin typeface="Arial" panose="020B0604020202020204" pitchFamily="34" charset="0"/>
                <a:cs typeface="Arial" panose="020B0604020202020204" pitchFamily="34" charset="0"/>
              </a:rPr>
              <a:t> 	27</a:t>
            </a:r>
          </a:p>
          <a:p>
            <a:r>
              <a:rPr lang="en-US" sz="2000" dirty="0">
                <a:latin typeface="Arial" panose="020B0604020202020204" pitchFamily="34" charset="0"/>
                <a:cs typeface="Arial" panose="020B0604020202020204" pitchFamily="34" charset="0"/>
                <a:hlinkClick r:id="rId22" action="ppaction://hlinksldjump"/>
              </a:rPr>
              <a:t>Sports-Related Activities</a:t>
            </a:r>
            <a:r>
              <a:rPr lang="en-US" sz="2000" dirty="0">
                <a:latin typeface="Arial" panose="020B0604020202020204" pitchFamily="34" charset="0"/>
                <a:cs typeface="Arial" panose="020B0604020202020204" pitchFamily="34" charset="0"/>
              </a:rPr>
              <a:t> 		28</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23" action="ppaction://hlinksldjump"/>
              </a:rPr>
              <a:t>Sports Injury Prevention</a:t>
            </a:r>
            <a:r>
              <a:rPr lang="en-US" sz="2000" dirty="0">
                <a:latin typeface="Arial" panose="020B0604020202020204" pitchFamily="34" charset="0"/>
                <a:cs typeface="Arial" panose="020B0604020202020204" pitchFamily="34" charset="0"/>
              </a:rPr>
              <a:t> 	29</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24" action="ppaction://hlinksldjump"/>
              </a:rPr>
              <a:t>Cardio Activities</a:t>
            </a:r>
            <a:r>
              <a:rPr lang="en-US" sz="2000" dirty="0">
                <a:latin typeface="Arial" panose="020B0604020202020204" pitchFamily="34" charset="0"/>
                <a:cs typeface="Arial" panose="020B0604020202020204" pitchFamily="34" charset="0"/>
              </a:rPr>
              <a:t> 		30-33</a:t>
            </a:r>
          </a:p>
          <a:p>
            <a:r>
              <a:rPr lang="en-US" sz="2000" dirty="0">
                <a:latin typeface="Arial" panose="020B0604020202020204" pitchFamily="34" charset="0"/>
                <a:cs typeface="Arial" panose="020B0604020202020204" pitchFamily="34" charset="0"/>
                <a:hlinkClick r:id="rId25" action="ppaction://hlinksldjump"/>
              </a:rPr>
              <a:t>Firearms Safety</a:t>
            </a:r>
            <a:r>
              <a:rPr lang="en-US" sz="2000" dirty="0">
                <a:latin typeface="Arial" panose="020B0604020202020204" pitchFamily="34" charset="0"/>
                <a:cs typeface="Arial" panose="020B0604020202020204" pitchFamily="34" charset="0"/>
              </a:rPr>
              <a:t> 			34</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26" action="ppaction://hlinksldjump"/>
              </a:rPr>
              <a:t>Handling Firearms</a:t>
            </a:r>
            <a:r>
              <a:rPr lang="en-US" sz="2000" dirty="0">
                <a:latin typeface="Arial" panose="020B0604020202020204" pitchFamily="34" charset="0"/>
                <a:cs typeface="Arial" panose="020B0604020202020204" pitchFamily="34" charset="0"/>
              </a:rPr>
              <a:t> 		35-36</a:t>
            </a:r>
          </a:p>
          <a:p>
            <a:endParaRPr lang="en-US" sz="20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4AE8562-5A4D-FD7D-4FFF-B84EBADBACB7}"/>
              </a:ext>
            </a:extLst>
          </p:cNvPr>
          <p:cNvSpPr txBox="1"/>
          <p:nvPr/>
        </p:nvSpPr>
        <p:spPr>
          <a:xfrm>
            <a:off x="12197558" y="1912968"/>
            <a:ext cx="5486400" cy="6555641"/>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hlinkClick r:id="rId27" action="ppaction://hlinksldjump"/>
              </a:rPr>
              <a:t>Driving Safety</a:t>
            </a:r>
            <a:r>
              <a:rPr lang="en-US" sz="2000" dirty="0">
                <a:latin typeface="Arial" panose="020B0604020202020204" pitchFamily="34" charset="0"/>
                <a:cs typeface="Arial" panose="020B0604020202020204" pitchFamily="34" charset="0"/>
              </a:rPr>
              <a:t> 				37</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28" action="ppaction://hlinksldjump"/>
              </a:rPr>
              <a:t>Safe Driving</a:t>
            </a:r>
            <a:r>
              <a:rPr lang="en-US" sz="2000" dirty="0">
                <a:latin typeface="Arial" panose="020B0604020202020204" pitchFamily="34" charset="0"/>
                <a:cs typeface="Arial" panose="020B0604020202020204" pitchFamily="34" charset="0"/>
              </a:rPr>
              <a:t> 			38</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29" action="ppaction://hlinksldjump"/>
              </a:rPr>
              <a:t>Driving Fatalities</a:t>
            </a:r>
            <a:r>
              <a:rPr lang="en-US" sz="2000" dirty="0">
                <a:latin typeface="Arial" panose="020B0604020202020204" pitchFamily="34" charset="0"/>
                <a:cs typeface="Arial" panose="020B0604020202020204" pitchFamily="34" charset="0"/>
              </a:rPr>
              <a:t> 		39</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30" action="ppaction://hlinksldjump"/>
              </a:rPr>
              <a:t>Drinking and Driving</a:t>
            </a:r>
            <a:r>
              <a:rPr lang="en-US" sz="2000" dirty="0">
                <a:latin typeface="Arial" panose="020B0604020202020204" pitchFamily="34" charset="0"/>
                <a:cs typeface="Arial" panose="020B0604020202020204" pitchFamily="34" charset="0"/>
              </a:rPr>
              <a:t> 		40</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31" action="ppaction://hlinksldjump"/>
              </a:rPr>
              <a:t>Drowsy Driving</a:t>
            </a:r>
            <a:r>
              <a:rPr lang="en-US" sz="2000" dirty="0">
                <a:latin typeface="Arial" panose="020B0604020202020204" pitchFamily="34" charset="0"/>
                <a:cs typeface="Arial" panose="020B0604020202020204" pitchFamily="34" charset="0"/>
              </a:rPr>
              <a:t> 			41</a:t>
            </a:r>
          </a:p>
          <a:p>
            <a:r>
              <a:rPr lang="en-US" sz="2000" dirty="0">
                <a:latin typeface="Arial" panose="020B0604020202020204" pitchFamily="34" charset="0"/>
                <a:cs typeface="Arial" panose="020B0604020202020204" pitchFamily="34" charset="0"/>
                <a:hlinkClick r:id="rId32" action="ppaction://hlinksldjump"/>
              </a:rPr>
              <a:t>Distracted Driving</a:t>
            </a:r>
            <a:r>
              <a:rPr lang="en-US" sz="2000" dirty="0">
                <a:latin typeface="Arial" panose="020B0604020202020204" pitchFamily="34" charset="0"/>
                <a:cs typeface="Arial" panose="020B0604020202020204" pitchFamily="34" charset="0"/>
              </a:rPr>
              <a:t> 			42</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33" action="ppaction://hlinksldjump"/>
              </a:rPr>
              <a:t>ATV and UTV Safety</a:t>
            </a:r>
            <a:r>
              <a:rPr lang="en-US" sz="2000" dirty="0">
                <a:latin typeface="Arial" panose="020B0604020202020204" pitchFamily="34" charset="0"/>
                <a:cs typeface="Arial" panose="020B0604020202020204" pitchFamily="34" charset="0"/>
              </a:rPr>
              <a:t> 		43</a:t>
            </a:r>
          </a:p>
          <a:p>
            <a:r>
              <a:rPr lang="en-US" sz="2000" dirty="0">
                <a:latin typeface="Arial" panose="020B0604020202020204" pitchFamily="34" charset="0"/>
                <a:cs typeface="Arial" panose="020B0604020202020204" pitchFamily="34" charset="0"/>
                <a:hlinkClick r:id="rId34" action="ppaction://hlinksldjump"/>
              </a:rPr>
              <a:t>Motorcycle Safety</a:t>
            </a:r>
            <a:r>
              <a:rPr lang="en-US" sz="2000" dirty="0">
                <a:latin typeface="Arial" panose="020B0604020202020204" pitchFamily="34" charset="0"/>
                <a:cs typeface="Arial" panose="020B0604020202020204" pitchFamily="34" charset="0"/>
              </a:rPr>
              <a:t> 			44</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35" action="ppaction://hlinksldjump"/>
              </a:rPr>
              <a:t>Motorcycle Riding Safety</a:t>
            </a:r>
            <a:r>
              <a:rPr lang="en-US" sz="2000" dirty="0">
                <a:latin typeface="Arial" panose="020B0604020202020204" pitchFamily="34" charset="0"/>
                <a:cs typeface="Arial" panose="020B0604020202020204" pitchFamily="34" charset="0"/>
              </a:rPr>
              <a:t> 	45</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36" action="ppaction://hlinksldjump"/>
              </a:rPr>
              <a:t>Motorcycle Safety Tips</a:t>
            </a:r>
            <a:r>
              <a:rPr lang="en-US" sz="2000" dirty="0">
                <a:latin typeface="Arial" panose="020B0604020202020204" pitchFamily="34" charset="0"/>
                <a:cs typeface="Arial" panose="020B0604020202020204" pitchFamily="34" charset="0"/>
              </a:rPr>
              <a:t> 		46</a:t>
            </a:r>
          </a:p>
          <a:p>
            <a:r>
              <a:rPr lang="en-US" sz="2000" dirty="0">
                <a:latin typeface="Arial" panose="020B0604020202020204" pitchFamily="34" charset="0"/>
                <a:cs typeface="Arial" panose="020B0604020202020204" pitchFamily="34" charset="0"/>
                <a:hlinkClick r:id="rId37" action="ppaction://hlinksldjump"/>
              </a:rPr>
              <a:t>Pedestrian Safety</a:t>
            </a:r>
            <a:r>
              <a:rPr lang="en-US" sz="2000" dirty="0">
                <a:latin typeface="Arial" panose="020B0604020202020204" pitchFamily="34" charset="0"/>
                <a:cs typeface="Arial" panose="020B0604020202020204" pitchFamily="34" charset="0"/>
              </a:rPr>
              <a:t> 			47</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38" action="ppaction://hlinksldjump"/>
              </a:rPr>
              <a:t>Pedestrian Safety</a:t>
            </a:r>
            <a:r>
              <a:rPr lang="en-US" sz="2000" dirty="0">
                <a:latin typeface="Arial" panose="020B0604020202020204" pitchFamily="34" charset="0"/>
                <a:cs typeface="Arial" panose="020B0604020202020204" pitchFamily="34" charset="0"/>
              </a:rPr>
              <a:t> 		48</a:t>
            </a:r>
          </a:p>
          <a:p>
            <a:r>
              <a:rPr lang="en-US" sz="2000" dirty="0">
                <a:latin typeface="Arial" panose="020B0604020202020204" pitchFamily="34" charset="0"/>
                <a:cs typeface="Arial" panose="020B0604020202020204" pitchFamily="34" charset="0"/>
                <a:hlinkClick r:id="rId39" action="ppaction://hlinksldjump"/>
              </a:rPr>
              <a:t>Home Safety</a:t>
            </a:r>
            <a:r>
              <a:rPr lang="en-US" sz="2000" dirty="0">
                <a:latin typeface="Arial" panose="020B0604020202020204" pitchFamily="34" charset="0"/>
                <a:cs typeface="Arial" panose="020B0604020202020204" pitchFamily="34" charset="0"/>
              </a:rPr>
              <a:t> 				49</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40" action="ppaction://hlinksldjump"/>
              </a:rPr>
              <a:t>Slips, Trips and Falls</a:t>
            </a:r>
            <a:r>
              <a:rPr lang="en-US" sz="2000" dirty="0">
                <a:latin typeface="Arial" panose="020B0604020202020204" pitchFamily="34" charset="0"/>
                <a:cs typeface="Arial" panose="020B0604020202020204" pitchFamily="34" charset="0"/>
              </a:rPr>
              <a:t> 		50</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41" action="ppaction://hlinksldjump"/>
              </a:rPr>
              <a:t>Grilling Safety</a:t>
            </a:r>
            <a:r>
              <a:rPr lang="en-US" sz="2000" dirty="0">
                <a:latin typeface="Arial" panose="020B0604020202020204" pitchFamily="34" charset="0"/>
                <a:cs typeface="Arial" panose="020B0604020202020204" pitchFamily="34" charset="0"/>
              </a:rPr>
              <a:t> 			51</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42" action="ppaction://hlinksldjump"/>
              </a:rPr>
              <a:t>Open Fire Safety</a:t>
            </a:r>
            <a:r>
              <a:rPr lang="en-US" sz="2000" dirty="0">
                <a:latin typeface="Arial" panose="020B0604020202020204" pitchFamily="34" charset="0"/>
                <a:cs typeface="Arial" panose="020B0604020202020204" pitchFamily="34" charset="0"/>
              </a:rPr>
              <a:t> 		52</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43" action="ppaction://hlinksldjump"/>
              </a:rPr>
              <a:t>Gardening Safety</a:t>
            </a:r>
            <a:r>
              <a:rPr lang="en-US" sz="2000" dirty="0">
                <a:latin typeface="Arial" panose="020B0604020202020204" pitchFamily="34" charset="0"/>
                <a:cs typeface="Arial" panose="020B0604020202020204" pitchFamily="34" charset="0"/>
              </a:rPr>
              <a:t> 		53-54</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44" action="ppaction://hlinksldjump"/>
              </a:rPr>
              <a:t>Bladed Tool Safety</a:t>
            </a:r>
            <a:r>
              <a:rPr lang="en-US" sz="2000" dirty="0">
                <a:latin typeface="Arial" panose="020B0604020202020204" pitchFamily="34" charset="0"/>
                <a:cs typeface="Arial" panose="020B0604020202020204" pitchFamily="34" charset="0"/>
              </a:rPr>
              <a:t> 		55-56</a:t>
            </a:r>
          </a:p>
          <a:p>
            <a:r>
              <a:rPr lang="en-US" sz="2000" dirty="0">
                <a:latin typeface="Arial" panose="020B0604020202020204" pitchFamily="34" charset="0"/>
                <a:cs typeface="Arial" panose="020B0604020202020204" pitchFamily="34" charset="0"/>
                <a:hlinkClick r:id="rId45" action="ppaction://hlinksldjump"/>
              </a:rPr>
              <a:t>Mishap Reporting Reminder</a:t>
            </a:r>
            <a:r>
              <a:rPr lang="en-US" sz="2000" dirty="0">
                <a:latin typeface="Arial" panose="020B0604020202020204" pitchFamily="34" charset="0"/>
                <a:cs typeface="Arial" panose="020B0604020202020204" pitchFamily="34" charset="0"/>
              </a:rPr>
              <a:t> 		57</a:t>
            </a:r>
          </a:p>
          <a:p>
            <a:r>
              <a:rPr lang="en-US" sz="2000" dirty="0">
                <a:latin typeface="Arial" panose="020B0604020202020204" pitchFamily="34" charset="0"/>
                <a:cs typeface="Arial" panose="020B0604020202020204" pitchFamily="34" charset="0"/>
                <a:hlinkClick r:id="rId46" action="ppaction://hlinksldjump"/>
              </a:rPr>
              <a:t>Conclusion</a:t>
            </a:r>
            <a:r>
              <a:rPr lang="en-US" sz="2000" dirty="0">
                <a:latin typeface="Arial" panose="020B0604020202020204" pitchFamily="34" charset="0"/>
                <a:cs typeface="Arial" panose="020B0604020202020204" pitchFamily="34" charset="0"/>
              </a:rPr>
              <a:t> 				58</a:t>
            </a:r>
          </a:p>
          <a:p>
            <a:r>
              <a:rPr lang="en-US" sz="2000" dirty="0">
                <a:latin typeface="Arial" panose="020B0604020202020204" pitchFamily="34" charset="0"/>
                <a:cs typeface="Arial" panose="020B0604020202020204" pitchFamily="34" charset="0"/>
                <a:hlinkClick r:id="rId47" action="ppaction://hlinksldjump"/>
              </a:rPr>
              <a:t>Safety Links/QR Codes</a:t>
            </a:r>
            <a:r>
              <a:rPr lang="en-US" sz="2000" dirty="0">
                <a:latin typeface="Arial" panose="020B0604020202020204" pitchFamily="34" charset="0"/>
                <a:cs typeface="Arial" panose="020B0604020202020204" pitchFamily="34" charset="0"/>
              </a:rPr>
              <a:t> 			59</a:t>
            </a:r>
          </a:p>
        </p:txBody>
      </p:sp>
      <p:sp>
        <p:nvSpPr>
          <p:cNvPr id="5" name="Freeform 3">
            <a:extLst>
              <a:ext uri="{FF2B5EF4-FFF2-40B4-BE49-F238E27FC236}">
                <a16:creationId xmlns:a16="http://schemas.microsoft.com/office/drawing/2014/main" id="{19026587-00A0-0827-5FB3-1CFD749DC3BA}"/>
              </a:ext>
            </a:extLst>
          </p:cNvPr>
          <p:cNvSpPr/>
          <p:nvPr/>
        </p:nvSpPr>
        <p:spPr>
          <a:xfrm>
            <a:off x="0" y="9263083"/>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8" name="TextBox 17">
            <a:extLst>
              <a:ext uri="{FF2B5EF4-FFF2-40B4-BE49-F238E27FC236}">
                <a16:creationId xmlns:a16="http://schemas.microsoft.com/office/drawing/2014/main" id="{00D0AC40-E95E-ADDF-9CAC-1211A87E06A0}"/>
              </a:ext>
            </a:extLst>
          </p:cNvPr>
          <p:cNvSpPr txBox="1"/>
          <p:nvPr/>
        </p:nvSpPr>
        <p:spPr>
          <a:xfrm rot="5400000">
            <a:off x="-587798" y="4035504"/>
            <a:ext cx="5525187" cy="2215991"/>
          </a:xfrm>
          <a:prstGeom prst="rect">
            <a:avLst/>
          </a:prstGeom>
          <a:noFill/>
        </p:spPr>
        <p:txBody>
          <a:bodyPr wrap="square" rtlCol="0">
            <a:spAutoFit/>
          </a:bodyPr>
          <a:lstStyle/>
          <a:p>
            <a:r>
              <a:rPr lang="en-US" sz="13800" dirty="0">
                <a:solidFill>
                  <a:srgbClr val="0070C0"/>
                </a:solidFill>
                <a:latin typeface="Arial Black" panose="020B0A04020102020204" pitchFamily="34" charset="0"/>
              </a:rPr>
              <a:t>2025</a:t>
            </a:r>
          </a:p>
        </p:txBody>
      </p:sp>
    </p:spTree>
    <p:extLst>
      <p:ext uri="{BB962C8B-B14F-4D97-AF65-F5344CB8AC3E}">
        <p14:creationId xmlns:p14="http://schemas.microsoft.com/office/powerpoint/2010/main" val="2075790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0070C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adFill>
              <a:gsLst>
                <a:gs pos="0">
                  <a:srgbClr val="FF7C00"/>
                </a:gs>
                <a:gs pos="100000">
                  <a:srgbClr val="FAE30E"/>
                </a:gs>
              </a:gsLst>
              <a:lin ang="5400000" scaled="1"/>
            </a:gradFill>
          </p:spPr>
          <p:txBody>
            <a:bodyPr/>
            <a:lstStyle/>
            <a:p>
              <a:endParaRPr lang="en-US"/>
            </a:p>
          </p:txBody>
        </p:sp>
      </p:grpSp>
      <p:grpSp>
        <p:nvGrpSpPr>
          <p:cNvPr id="4" name="Group 4"/>
          <p:cNvGrpSpPr/>
          <p:nvPr/>
        </p:nvGrpSpPr>
        <p:grpSpPr>
          <a:xfrm>
            <a:off x="6425880" y="4148299"/>
            <a:ext cx="10795321" cy="1838303"/>
            <a:chOff x="85256" y="0"/>
            <a:chExt cx="6487423" cy="1105503"/>
          </a:xfrm>
          <a:solidFill>
            <a:srgbClr val="0070C0"/>
          </a:solidFill>
        </p:grpSpPr>
        <p:sp>
          <p:nvSpPr>
            <p:cNvPr id="5" name="Freeform 5"/>
            <p:cNvSpPr/>
            <p:nvPr/>
          </p:nvSpPr>
          <p:spPr>
            <a:xfrm>
              <a:off x="85256" y="0"/>
              <a:ext cx="6487423" cy="1105503"/>
            </a:xfrm>
            <a:custGeom>
              <a:avLst/>
              <a:gdLst/>
              <a:ahLst/>
              <a:cxnLst/>
              <a:rect l="l" t="t" r="r" b="b"/>
              <a:pathLst>
                <a:path w="6487423" h="1105503">
                  <a:moveTo>
                    <a:pt x="0" y="0"/>
                  </a:moveTo>
                  <a:lnTo>
                    <a:pt x="6487423" y="0"/>
                  </a:lnTo>
                  <a:lnTo>
                    <a:pt x="6487423" y="1105503"/>
                  </a:lnTo>
                  <a:lnTo>
                    <a:pt x="0" y="1105503"/>
                  </a:lnTo>
                  <a:close/>
                </a:path>
              </a:pathLst>
            </a:custGeom>
            <a:gradFill>
              <a:gsLst>
                <a:gs pos="0">
                  <a:srgbClr val="FF7C00"/>
                </a:gs>
                <a:gs pos="100000">
                  <a:srgbClr val="FAE30E"/>
                </a:gs>
              </a:gsLst>
              <a:lin ang="5400000" scaled="1"/>
            </a:gradFill>
          </p:spPr>
          <p:txBody>
            <a:bodyPr/>
            <a:lstStyle/>
            <a:p>
              <a:endParaRPr lang="en-US"/>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Lst>
          </a:blip>
          <a:srcRect l="9376" r="9376"/>
          <a:stretch/>
        </p:blipFill>
        <p:spPr>
          <a:xfrm>
            <a:off x="542117" y="5446862"/>
            <a:ext cx="5347819" cy="4840138"/>
          </a:xfrm>
          <a:prstGeom prst="rect">
            <a:avLst/>
          </a:prstGeom>
        </p:spPr>
      </p:pic>
      <p:pic>
        <p:nvPicPr>
          <p:cNvPr id="7" name="Picture 7"/>
          <p:cNvPicPr>
            <a:picLocks noChangeAspect="1"/>
          </p:cNvPicPr>
          <p:nvPr/>
        </p:nvPicPr>
        <p:blipFill>
          <a:blip r:embed="rId3"/>
          <a:srcRect l="21305" r="553"/>
          <a:stretch>
            <a:fillRect/>
          </a:stretch>
        </p:blipFill>
        <p:spPr>
          <a:xfrm>
            <a:off x="542117" y="0"/>
            <a:ext cx="5347819" cy="4688038"/>
          </a:xfrm>
          <a:prstGeom prst="rect">
            <a:avLst/>
          </a:prstGeom>
        </p:spPr>
      </p:pic>
      <p:sp>
        <p:nvSpPr>
          <p:cNvPr id="8" name="TextBox 8"/>
          <p:cNvSpPr txBox="1"/>
          <p:nvPr/>
        </p:nvSpPr>
        <p:spPr>
          <a:xfrm>
            <a:off x="6425880" y="4592788"/>
            <a:ext cx="10819691" cy="854074"/>
          </a:xfrm>
          <a:prstGeom prst="rect">
            <a:avLst/>
          </a:prstGeom>
        </p:spPr>
        <p:txBody>
          <a:bodyPr lIns="0" tIns="0" rIns="0" bIns="0" rtlCol="0" anchor="t">
            <a:spAutoFit/>
          </a:bodyPr>
          <a:lstStyle/>
          <a:p>
            <a:pPr>
              <a:lnSpc>
                <a:spcPts val="7000"/>
              </a:lnSpc>
            </a:pPr>
            <a:r>
              <a:rPr lang="en-US" sz="5000" spc="5" dirty="0">
                <a:solidFill>
                  <a:srgbClr val="0663AF"/>
                </a:solidFill>
                <a:latin typeface="Gordita Bold"/>
              </a:rPr>
              <a:t>  HEAT AND SUN SAFETY</a:t>
            </a:r>
          </a:p>
        </p:txBody>
      </p:sp>
      <p:sp>
        <p:nvSpPr>
          <p:cNvPr id="9" name="TextBox 9"/>
          <p:cNvSpPr txBox="1"/>
          <p:nvPr/>
        </p:nvSpPr>
        <p:spPr>
          <a:xfrm>
            <a:off x="7779616" y="6300759"/>
            <a:ext cx="9299816" cy="1423467"/>
          </a:xfrm>
          <a:prstGeom prst="rect">
            <a:avLst/>
          </a:prstGeom>
        </p:spPr>
        <p:txBody>
          <a:bodyPr lIns="0" tIns="0" rIns="0" bIns="0" rtlCol="0" anchor="t">
            <a:spAutoFit/>
          </a:bodyPr>
          <a:lstStyle/>
          <a:p>
            <a:pPr>
              <a:lnSpc>
                <a:spcPts val="3655"/>
              </a:lnSpc>
            </a:pPr>
            <a:r>
              <a:rPr lang="en-US" sz="3179" spc="149" dirty="0">
                <a:solidFill>
                  <a:srgbClr val="000000"/>
                </a:solidFill>
                <a:latin typeface="Arimo" panose="020B0604020202020204" charset="0"/>
                <a:ea typeface="Arimo" panose="020B0604020202020204" charset="0"/>
                <a:cs typeface="Arimo" panose="020B0604020202020204" charset="0"/>
              </a:rPr>
              <a:t>In the U.S., an average of 297 heat-related deaths occur each year, according to the Centers for Disease Control and Prevention</a:t>
            </a:r>
            <a:r>
              <a:rPr lang="en-US" sz="3179" spc="149" dirty="0">
                <a:solidFill>
                  <a:srgbClr val="000000"/>
                </a:solidFill>
                <a:latin typeface="Articulat"/>
              </a:rPr>
              <a:t>.</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20</a:t>
            </a:r>
          </a:p>
        </p:txBody>
      </p:sp>
      <p:sp>
        <p:nvSpPr>
          <p:cNvPr id="11" name="Freeform 6">
            <a:extLst>
              <a:ext uri="{FF2B5EF4-FFF2-40B4-BE49-F238E27FC236}">
                <a16:creationId xmlns:a16="http://schemas.microsoft.com/office/drawing/2014/main" id="{FA2B7619-E13F-ACB5-8A87-2D34C4253FC6}"/>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851890"/>
            <a:ext cx="11091859"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Lst>
          </a:blip>
          <a:srcRect l="20370" r="20370"/>
          <a:stretch/>
        </p:blipFill>
        <p:spPr>
          <a:xfrm>
            <a:off x="11430011" y="0"/>
            <a:ext cx="6857989" cy="9258300"/>
          </a:xfrm>
          <a:prstGeom prst="rect">
            <a:avLst/>
          </a:prstGeom>
        </p:spPr>
      </p:pic>
      <p:sp>
        <p:nvSpPr>
          <p:cNvPr id="7" name="TextBox 7"/>
          <p:cNvSpPr txBox="1"/>
          <p:nvPr/>
        </p:nvSpPr>
        <p:spPr>
          <a:xfrm>
            <a:off x="487217" y="2789251"/>
            <a:ext cx="10485583" cy="6040115"/>
          </a:xfrm>
          <a:prstGeom prst="rect">
            <a:avLst/>
          </a:prstGeom>
        </p:spPr>
        <p:txBody>
          <a:bodyPr lIns="0" tIns="0" rIns="0" bIns="0" rtlCol="0" anchor="t">
            <a:spAutoFit/>
          </a:bodyPr>
          <a:lstStyle/>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Heat Related Illnesses: </a:t>
            </a:r>
          </a:p>
          <a:p>
            <a:pPr>
              <a:lnSpc>
                <a:spcPts val="2529"/>
              </a:lnSpc>
            </a:pPr>
            <a:r>
              <a:rPr lang="en-US" sz="2199" spc="56" dirty="0">
                <a:solidFill>
                  <a:srgbClr val="000000"/>
                </a:solidFill>
                <a:latin typeface="Arimo" panose="020B0604020202020204" charset="0"/>
                <a:ea typeface="Arimo" panose="020B0604020202020204" charset="0"/>
                <a:cs typeface="Arimo" panose="020B0604020202020204" charset="0"/>
              </a:rPr>
              <a:t>Sunburn  </a:t>
            </a:r>
          </a:p>
          <a:p>
            <a:pPr>
              <a:lnSpc>
                <a:spcPts val="2529"/>
              </a:lnSpc>
            </a:pPr>
            <a:r>
              <a:rPr lang="en-US" sz="2199" spc="56" dirty="0">
                <a:solidFill>
                  <a:srgbClr val="000000"/>
                </a:solidFill>
                <a:latin typeface="Arimo" panose="020B0604020202020204" charset="0"/>
                <a:ea typeface="Arimo" panose="020B0604020202020204" charset="0"/>
                <a:cs typeface="Arimo" panose="020B0604020202020204" charset="0"/>
              </a:rPr>
              <a:t>Heat Cramps </a:t>
            </a: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H</a:t>
            </a:r>
            <a:r>
              <a:rPr lang="en-US" sz="2199" spc="56" dirty="0">
                <a:solidFill>
                  <a:srgbClr val="000000"/>
                </a:solidFill>
                <a:latin typeface="Arimo" panose="020B0604020202020204" charset="0"/>
                <a:ea typeface="Arimo" panose="020B0604020202020204" charset="0"/>
                <a:cs typeface="Arimo" panose="020B0604020202020204" charset="0"/>
              </a:rPr>
              <a:t>eat Exhaustion </a:t>
            </a:r>
          </a:p>
          <a:p>
            <a:pPr>
              <a:lnSpc>
                <a:spcPts val="2529"/>
              </a:lnSpc>
            </a:pPr>
            <a:r>
              <a:rPr lang="en-US" sz="2199" spc="56" dirty="0">
                <a:solidFill>
                  <a:srgbClr val="000000"/>
                </a:solidFill>
                <a:latin typeface="Arimo" panose="020B0604020202020204" charset="0"/>
                <a:ea typeface="Arimo" panose="020B0604020202020204" charset="0"/>
                <a:cs typeface="Arimo" panose="020B0604020202020204" charset="0"/>
              </a:rPr>
              <a:t>Heat Stroke </a:t>
            </a:r>
          </a:p>
          <a:p>
            <a:pPr>
              <a:lnSpc>
                <a:spcPts val="2529"/>
              </a:lnSpc>
            </a:pPr>
            <a:endParaRPr lang="en-US" sz="2199" spc="56" dirty="0">
              <a:solidFill>
                <a:srgbClr val="000000"/>
              </a:solidFill>
              <a:latin typeface="Arimo" panose="020B0604020202020204" charset="0"/>
              <a:ea typeface="Arimo" panose="020B0604020202020204" charset="0"/>
              <a:cs typeface="Arimo" panose="020B0604020202020204" charset="0"/>
            </a:endParaRP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Definition:</a:t>
            </a:r>
          </a:p>
          <a:p>
            <a:pPr>
              <a:lnSpc>
                <a:spcPts val="2529"/>
              </a:lnSpc>
            </a:pPr>
            <a:r>
              <a:rPr lang="en-US" sz="2199" spc="56" dirty="0">
                <a:solidFill>
                  <a:srgbClr val="000000"/>
                </a:solidFill>
                <a:latin typeface="Arimo" panose="020B0604020202020204" charset="0"/>
                <a:ea typeface="Arimo" panose="020B0604020202020204" charset="0"/>
                <a:cs typeface="Arimo" panose="020B0604020202020204" charset="0"/>
              </a:rPr>
              <a:t>Heat-related illness, or hyperthermia, is a condition resulting from exposure to extreme heat where the body becomes unable to properly cool, resulting in a rapid rise in body temperature. </a:t>
            </a:r>
          </a:p>
          <a:p>
            <a:pPr>
              <a:lnSpc>
                <a:spcPts val="2529"/>
              </a:lnSpc>
            </a:pPr>
            <a:endParaRPr lang="en-US" sz="2199" spc="56" dirty="0">
              <a:solidFill>
                <a:srgbClr val="000000"/>
              </a:solidFill>
              <a:latin typeface="Arimo" panose="020B0604020202020204" charset="0"/>
              <a:ea typeface="Arimo" panose="020B0604020202020204" charset="0"/>
              <a:cs typeface="Arimo" panose="020B0604020202020204" charset="0"/>
            </a:endParaRPr>
          </a:p>
          <a:p>
            <a:pPr>
              <a:lnSpc>
                <a:spcPts val="2529"/>
              </a:lnSpc>
            </a:pPr>
            <a:r>
              <a:rPr lang="en-US" sz="2199" spc="56" dirty="0">
                <a:solidFill>
                  <a:srgbClr val="000000"/>
                </a:solidFill>
                <a:latin typeface="Arimo" panose="020B0604020202020204" charset="0"/>
                <a:ea typeface="Arimo" panose="020B0604020202020204" charset="0"/>
                <a:cs typeface="Arimo" panose="020B0604020202020204" charset="0"/>
              </a:rPr>
              <a:t>The evaporation of sweat is the normal way to remove body heat, but, when the humidity is high, sweat does not evaporate as quickly. This, in turn, prevents the body from releasing heat quickly. </a:t>
            </a:r>
          </a:p>
          <a:p>
            <a:pPr>
              <a:lnSpc>
                <a:spcPts val="2529"/>
              </a:lnSpc>
            </a:pPr>
            <a:endParaRPr lang="en-US" sz="2199" spc="56" dirty="0">
              <a:solidFill>
                <a:srgbClr val="000000"/>
              </a:solidFill>
              <a:latin typeface="Arimo" panose="020B0604020202020204" charset="0"/>
              <a:ea typeface="Arimo" panose="020B0604020202020204" charset="0"/>
              <a:cs typeface="Arimo" panose="020B0604020202020204" charset="0"/>
            </a:endParaRPr>
          </a:p>
          <a:p>
            <a:pPr>
              <a:lnSpc>
                <a:spcPts val="2529"/>
              </a:lnSpc>
            </a:pPr>
            <a:r>
              <a:rPr lang="en-US" sz="2199" spc="56" dirty="0">
                <a:solidFill>
                  <a:srgbClr val="000000"/>
                </a:solidFill>
                <a:latin typeface="Arimo" panose="020B0604020202020204" charset="0"/>
                <a:ea typeface="Arimo" panose="020B0604020202020204" charset="0"/>
                <a:cs typeface="Arimo" panose="020B0604020202020204" charset="0"/>
              </a:rPr>
              <a:t>Prompt treatment of heat-related illnesses with aggressive fluid replacement and cooling of core body temperature is critical to reducing illness and preventing death. </a:t>
            </a:r>
          </a:p>
          <a:p>
            <a:pPr algn="just">
              <a:lnSpc>
                <a:spcPts val="2070"/>
              </a:lnSpc>
            </a:pPr>
            <a:endParaRPr lang="en-US" sz="2199" spc="56" dirty="0">
              <a:solidFill>
                <a:srgbClr val="000000"/>
              </a:solidFill>
              <a:latin typeface="Arimo"/>
            </a:endParaRPr>
          </a:p>
        </p:txBody>
      </p:sp>
      <p:sp>
        <p:nvSpPr>
          <p:cNvPr id="8" name="TextBox 8"/>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HEAT-RELATED ILLNESS</a:t>
            </a:r>
          </a:p>
        </p:txBody>
      </p:sp>
      <p:sp>
        <p:nvSpPr>
          <p:cNvPr id="9" name="TextBox 9"/>
          <p:cNvSpPr txBox="1"/>
          <p:nvPr/>
        </p:nvSpPr>
        <p:spPr>
          <a:xfrm>
            <a:off x="272168" y="2154596"/>
            <a:ext cx="10819691"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HEAT EXHAUSTION AND HEAT STROKE CAN ESCALATE QUICKLY</a:t>
            </a:r>
          </a:p>
        </p:txBody>
      </p:sp>
      <p:sp>
        <p:nvSpPr>
          <p:cNvPr id="11" name="Freeform 3">
            <a:extLst>
              <a:ext uri="{FF2B5EF4-FFF2-40B4-BE49-F238E27FC236}">
                <a16:creationId xmlns:a16="http://schemas.microsoft.com/office/drawing/2014/main" id="{DA392037-AD8E-F069-3B00-582781ADEE9F}"/>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21</a:t>
            </a:r>
          </a:p>
        </p:txBody>
      </p:sp>
      <p:sp>
        <p:nvSpPr>
          <p:cNvPr id="2" name="Freeform 6">
            <a:extLst>
              <a:ext uri="{FF2B5EF4-FFF2-40B4-BE49-F238E27FC236}">
                <a16:creationId xmlns:a16="http://schemas.microsoft.com/office/drawing/2014/main" id="{6F8F838F-F164-BAB4-0914-D561F7311E7F}"/>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6339C51-4BBF-D6AE-E398-7B3F59BC6D0E}"/>
              </a:ext>
            </a:extLst>
          </p:cNvPr>
          <p:cNvPicPr>
            <a:picLocks noChangeAspect="1"/>
          </p:cNvPicPr>
          <p:nvPr/>
        </p:nvPicPr>
        <p:blipFill>
          <a:blip r:embed="rId2">
            <a:extLst>
              <a:ext uri="{28A0092B-C50C-407E-A947-70E740481C1C}">
                <a14:useLocalDpi xmlns:a14="http://schemas.microsoft.com/office/drawing/2010/main" val="0"/>
              </a:ext>
            </a:extLst>
          </a:blip>
          <a:srcRect l="25298" r="25298"/>
          <a:stretch/>
        </p:blipFill>
        <p:spPr>
          <a:xfrm>
            <a:off x="0" y="-114299"/>
            <a:ext cx="6946714" cy="9372600"/>
          </a:xfrm>
          <a:prstGeom prst="rect">
            <a:avLst/>
          </a:prstGeom>
        </p:spPr>
      </p:pic>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HEAT SAFETY TIPS</a:t>
            </a:r>
          </a:p>
        </p:txBody>
      </p:sp>
      <p:sp>
        <p:nvSpPr>
          <p:cNvPr id="8" name="TextBox 8"/>
          <p:cNvSpPr txBox="1"/>
          <p:nvPr/>
        </p:nvSpPr>
        <p:spPr>
          <a:xfrm>
            <a:off x="7484888" y="2226693"/>
            <a:ext cx="6851865"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SURVIVING THE HOT WEATHER</a:t>
            </a:r>
          </a:p>
        </p:txBody>
      </p:sp>
      <p:sp>
        <p:nvSpPr>
          <p:cNvPr id="10" name="TextBox 10"/>
          <p:cNvSpPr txBox="1"/>
          <p:nvPr/>
        </p:nvSpPr>
        <p:spPr>
          <a:xfrm>
            <a:off x="7484888" y="2790209"/>
            <a:ext cx="10227068" cy="5785104"/>
          </a:xfrm>
          <a:prstGeom prst="rect">
            <a:avLst/>
          </a:prstGeom>
        </p:spPr>
        <p:txBody>
          <a:bodyPr lIns="0" tIns="0" rIns="0" bIns="0" rtlCol="0" anchor="t">
            <a:spAutoFit/>
          </a:bodyPr>
          <a:lstStyle/>
          <a:p>
            <a:pPr>
              <a:lnSpc>
                <a:spcPts val="4220"/>
              </a:lnSpc>
            </a:pPr>
            <a:r>
              <a:rPr lang="en-US" sz="2100" spc="98" dirty="0">
                <a:solidFill>
                  <a:srgbClr val="000000"/>
                </a:solidFill>
                <a:latin typeface="Arimo" panose="020B0604020202020204" charset="0"/>
                <a:ea typeface="Arimo" panose="020B0604020202020204" charset="0"/>
                <a:cs typeface="Arimo" panose="020B0604020202020204" charset="0"/>
              </a:rPr>
              <a:t>WHAT YOU CAN DO: </a:t>
            </a:r>
          </a:p>
          <a:p>
            <a:pPr marL="453390" lvl="1" indent="-226695">
              <a:lnSpc>
                <a:spcPts val="2415"/>
              </a:lnSpc>
              <a:buFont typeface="Arial"/>
              <a:buChar char="•"/>
            </a:pPr>
            <a:r>
              <a:rPr lang="en-US" sz="2100" spc="98" dirty="0">
                <a:solidFill>
                  <a:srgbClr val="000000"/>
                </a:solidFill>
                <a:latin typeface="Arimo" panose="020B0604020202020204" charset="0"/>
                <a:ea typeface="Arimo" panose="020B0604020202020204" charset="0"/>
                <a:cs typeface="Arimo" panose="020B0604020202020204" charset="0"/>
              </a:rPr>
              <a:t>During heat waves, frequently check on people at risk for heat-related death, such as the elderly and disabled or homebound people. </a:t>
            </a:r>
          </a:p>
          <a:p>
            <a:pPr>
              <a:lnSpc>
                <a:spcPts val="2415"/>
              </a:lnSpc>
            </a:pPr>
            <a:endParaRPr lang="en-US" sz="2100" spc="98" dirty="0">
              <a:solidFill>
                <a:srgbClr val="000000"/>
              </a:solidFill>
              <a:latin typeface="Arimo" panose="020B0604020202020204" charset="0"/>
              <a:ea typeface="Arimo" panose="020B0604020202020204" charset="0"/>
              <a:cs typeface="Arimo" panose="020B0604020202020204" charset="0"/>
            </a:endParaRPr>
          </a:p>
          <a:p>
            <a:pPr marL="453390" lvl="1" indent="-226695">
              <a:lnSpc>
                <a:spcPts val="2415"/>
              </a:lnSpc>
              <a:buFont typeface="Arial"/>
              <a:buChar char="•"/>
            </a:pPr>
            <a:r>
              <a:rPr lang="en-US" sz="2100" spc="98" dirty="0">
                <a:solidFill>
                  <a:srgbClr val="000000"/>
                </a:solidFill>
                <a:latin typeface="Arimo" panose="020B0604020202020204" charset="0"/>
                <a:ea typeface="Arimo" panose="020B0604020202020204" charset="0"/>
                <a:cs typeface="Arimo" panose="020B0604020202020204" charset="0"/>
              </a:rPr>
              <a:t>Never leave children alone in cars and ensure children cannot lock themselves in an enclosed space, such as a car trunk. </a:t>
            </a:r>
          </a:p>
          <a:p>
            <a:pPr>
              <a:lnSpc>
                <a:spcPts val="2415"/>
              </a:lnSpc>
            </a:pPr>
            <a:endParaRPr lang="en-US" sz="2100" spc="98" dirty="0">
              <a:solidFill>
                <a:srgbClr val="000000"/>
              </a:solidFill>
              <a:latin typeface="Arimo" panose="020B0604020202020204" charset="0"/>
              <a:ea typeface="Arimo" panose="020B0604020202020204" charset="0"/>
              <a:cs typeface="Arimo" panose="020B0604020202020204" charset="0"/>
            </a:endParaRPr>
          </a:p>
          <a:p>
            <a:pPr marL="453390" lvl="1" indent="-226695">
              <a:lnSpc>
                <a:spcPts val="2415"/>
              </a:lnSpc>
              <a:buFont typeface="Arial"/>
              <a:buChar char="•"/>
            </a:pPr>
            <a:r>
              <a:rPr lang="en-US" sz="2100" spc="98" dirty="0">
                <a:solidFill>
                  <a:srgbClr val="000000"/>
                </a:solidFill>
                <a:latin typeface="Arimo" panose="020B0604020202020204" charset="0"/>
                <a:ea typeface="Arimo" panose="020B0604020202020204" charset="0"/>
                <a:cs typeface="Arimo" panose="020B0604020202020204" charset="0"/>
              </a:rPr>
              <a:t>Limit sun exposure during midday hours and in places of potential severe exposure, such as beaches. </a:t>
            </a:r>
          </a:p>
          <a:p>
            <a:pPr>
              <a:lnSpc>
                <a:spcPts val="2415"/>
              </a:lnSpc>
            </a:pPr>
            <a:endParaRPr lang="en-US" sz="2100" spc="98" dirty="0">
              <a:solidFill>
                <a:srgbClr val="000000"/>
              </a:solidFill>
              <a:latin typeface="Arimo" panose="020B0604020202020204" charset="0"/>
              <a:ea typeface="Arimo" panose="020B0604020202020204" charset="0"/>
              <a:cs typeface="Arimo" panose="020B0604020202020204" charset="0"/>
            </a:endParaRPr>
          </a:p>
          <a:p>
            <a:pPr marL="453390" lvl="1" indent="-226695">
              <a:lnSpc>
                <a:spcPts val="2415"/>
              </a:lnSpc>
              <a:buFont typeface="Arial"/>
              <a:buChar char="•"/>
            </a:pPr>
            <a:r>
              <a:rPr lang="en-US" sz="2100" spc="98" dirty="0">
                <a:solidFill>
                  <a:srgbClr val="000000"/>
                </a:solidFill>
                <a:latin typeface="Arimo" panose="020B0604020202020204" charset="0"/>
                <a:ea typeface="Arimo" panose="020B0604020202020204" charset="0"/>
                <a:cs typeface="Arimo" panose="020B0604020202020204" charset="0"/>
              </a:rPr>
              <a:t>Drink plenty of nonalcoholic fluids and replace the body’s salts and minerals, which sweating can release. Do not take salt tablets unless under medical supervision. </a:t>
            </a:r>
          </a:p>
          <a:p>
            <a:pPr>
              <a:lnSpc>
                <a:spcPts val="2415"/>
              </a:lnSpc>
            </a:pPr>
            <a:endParaRPr lang="en-US" sz="2100" spc="98" dirty="0">
              <a:solidFill>
                <a:srgbClr val="000000"/>
              </a:solidFill>
              <a:latin typeface="Arimo" panose="020B0604020202020204" charset="0"/>
              <a:ea typeface="Arimo" panose="020B0604020202020204" charset="0"/>
              <a:cs typeface="Arimo" panose="020B0604020202020204" charset="0"/>
            </a:endParaRPr>
          </a:p>
          <a:p>
            <a:pPr marL="453390" lvl="1" indent="-226695">
              <a:lnSpc>
                <a:spcPts val="2415"/>
              </a:lnSpc>
              <a:buFont typeface="Arial"/>
              <a:buChar char="•"/>
            </a:pPr>
            <a:r>
              <a:rPr lang="en-US" sz="2100" spc="98" dirty="0">
                <a:solidFill>
                  <a:srgbClr val="000000"/>
                </a:solidFill>
                <a:latin typeface="Arimo" panose="020B0604020202020204" charset="0"/>
                <a:ea typeface="Arimo" panose="020B0604020202020204" charset="0"/>
                <a:cs typeface="Arimo" panose="020B0604020202020204" charset="0"/>
              </a:rPr>
              <a:t>Dress infants and children in cool, loose clothing and shade their heads and faces from the sun with hats or an umbrella. </a:t>
            </a:r>
          </a:p>
          <a:p>
            <a:pPr>
              <a:lnSpc>
                <a:spcPts val="2415"/>
              </a:lnSpc>
            </a:pPr>
            <a:endParaRPr lang="en-US" sz="2100" spc="98" dirty="0">
              <a:solidFill>
                <a:srgbClr val="000000"/>
              </a:solidFill>
              <a:latin typeface="Arimo" panose="020B0604020202020204" charset="0"/>
              <a:ea typeface="Arimo" panose="020B0604020202020204" charset="0"/>
              <a:cs typeface="Arimo" panose="020B0604020202020204" charset="0"/>
            </a:endParaRPr>
          </a:p>
          <a:p>
            <a:pPr marL="453390" lvl="1" indent="-226695" algn="l">
              <a:lnSpc>
                <a:spcPts val="2415"/>
              </a:lnSpc>
              <a:buFont typeface="Arial"/>
              <a:buChar char="•"/>
            </a:pPr>
            <a:r>
              <a:rPr lang="en-US" sz="2100" spc="98" dirty="0">
                <a:solidFill>
                  <a:srgbClr val="000000"/>
                </a:solidFill>
                <a:latin typeface="Arimo" panose="020B0604020202020204" charset="0"/>
                <a:ea typeface="Arimo" panose="020B0604020202020204" charset="0"/>
                <a:cs typeface="Arimo" panose="020B0604020202020204" charset="0"/>
              </a:rPr>
              <a:t>Provide plenty of fresh water for pets and leave the water in a shady area.</a:t>
            </a:r>
          </a:p>
        </p:txBody>
      </p:sp>
      <p:sp>
        <p:nvSpPr>
          <p:cNvPr id="6" name="Freeform 3">
            <a:extLst>
              <a:ext uri="{FF2B5EF4-FFF2-40B4-BE49-F238E27FC236}">
                <a16:creationId xmlns:a16="http://schemas.microsoft.com/office/drawing/2014/main" id="{CCB3BC10-FBD0-D1E9-A2BD-3FFD6647F763}"/>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22</a:t>
            </a:r>
          </a:p>
        </p:txBody>
      </p:sp>
      <p:sp>
        <p:nvSpPr>
          <p:cNvPr id="2" name="Freeform 6">
            <a:extLst>
              <a:ext uri="{FF2B5EF4-FFF2-40B4-BE49-F238E27FC236}">
                <a16:creationId xmlns:a16="http://schemas.microsoft.com/office/drawing/2014/main" id="{14150CC9-1737-2672-B69B-EBED4A932A20}"/>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3855" y="647700"/>
            <a:ext cx="11091859"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18775" r="31842"/>
          <a:stretch>
            <a:fillRect/>
          </a:stretch>
        </p:blipFill>
        <p:spPr>
          <a:xfrm>
            <a:off x="11430011" y="0"/>
            <a:ext cx="6857989" cy="9296400"/>
          </a:xfrm>
          <a:prstGeom prst="rect">
            <a:avLst/>
          </a:prstGeom>
        </p:spPr>
      </p:pic>
      <p:sp>
        <p:nvSpPr>
          <p:cNvPr id="7" name="TextBox 7"/>
          <p:cNvSpPr txBox="1"/>
          <p:nvPr/>
        </p:nvSpPr>
        <p:spPr>
          <a:xfrm>
            <a:off x="302885" y="2531881"/>
            <a:ext cx="10974715" cy="6501780"/>
          </a:xfrm>
          <a:prstGeom prst="rect">
            <a:avLst/>
          </a:prstGeom>
        </p:spPr>
        <p:txBody>
          <a:bodyPr lIns="0" tIns="0" rIns="0" bIns="0" rtlCol="0" anchor="t">
            <a:spAutoFit/>
          </a:bodyPr>
          <a:lstStyle/>
          <a:p>
            <a:pPr>
              <a:lnSpc>
                <a:spcPts val="3617"/>
              </a:lnSpc>
            </a:pPr>
            <a:r>
              <a:rPr lang="en-US" sz="1800" b="1" spc="84" dirty="0">
                <a:solidFill>
                  <a:srgbClr val="000000"/>
                </a:solidFill>
                <a:latin typeface="Arimo" panose="020B0604020202020204" charset="0"/>
                <a:ea typeface="Arimo" panose="020B0604020202020204" charset="0"/>
                <a:cs typeface="Arimo" panose="020B0604020202020204" charset="0"/>
              </a:rPr>
              <a:t>TREATMENT: </a:t>
            </a:r>
          </a:p>
          <a:p>
            <a:pPr marL="388620" lvl="1" indent="-194310">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Reduce body temperature by cooling the body. </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0" lvl="1" indent="-194310">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Remove unnecessary clothing. </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0" lvl="1" indent="-194310">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Apply water, cool air, wet sheets, or ice on the neck, groin and armpits to accelerate cooling. </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0" lvl="1" indent="-194310">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Seek professional medical attention immediately! </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a:lnSpc>
                <a:spcPts val="3600"/>
              </a:lnSpc>
            </a:pPr>
            <a:r>
              <a:rPr lang="en-US" sz="1800" b="1" spc="84" dirty="0">
                <a:solidFill>
                  <a:srgbClr val="000000"/>
                </a:solidFill>
                <a:latin typeface="Arimo" panose="020B0604020202020204" charset="0"/>
                <a:ea typeface="Arimo" panose="020B0604020202020204" charset="0"/>
                <a:cs typeface="Arimo" panose="020B0604020202020204" charset="0"/>
              </a:rPr>
              <a:t>PREVENTION: </a:t>
            </a:r>
          </a:p>
          <a:p>
            <a:pPr marL="388620" lvl="1" indent="-194310">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Stop physical activity and move to a cool place.</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0" lvl="1" indent="-194310">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Drink water or drinks with electrolytes.</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0" lvl="1" indent="-194310">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Wait for cramps to go away before you do any more physical activity. </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a:lnSpc>
                <a:spcPts val="3600"/>
              </a:lnSpc>
            </a:pPr>
            <a:r>
              <a:rPr lang="en-US" sz="1800" b="1" spc="84" dirty="0">
                <a:solidFill>
                  <a:srgbClr val="000000"/>
                </a:solidFill>
                <a:latin typeface="Arimo" panose="020B0604020202020204" charset="0"/>
                <a:ea typeface="Arimo" panose="020B0604020202020204" charset="0"/>
                <a:cs typeface="Arimo" panose="020B0604020202020204" charset="0"/>
              </a:rPr>
              <a:t>GET MEDICAL HELP RIGHT AWAY IF: </a:t>
            </a:r>
          </a:p>
          <a:p>
            <a:pPr marL="388620" lvl="1" indent="-194310">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Cramps last longer than one hour.</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0" lvl="1" indent="-194310">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You’re on a low-sodium diet.</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0" lvl="1" indent="-194310" algn="just">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You have heart problems.</a:t>
            </a:r>
          </a:p>
        </p:txBody>
      </p:sp>
      <p:sp>
        <p:nvSpPr>
          <p:cNvPr id="8" name="TextBox 8"/>
          <p:cNvSpPr txBox="1"/>
          <p:nvPr/>
        </p:nvSpPr>
        <p:spPr>
          <a:xfrm>
            <a:off x="286023" y="78615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HEAT SAFETY TIPS</a:t>
            </a:r>
          </a:p>
        </p:txBody>
      </p:sp>
      <p:sp>
        <p:nvSpPr>
          <p:cNvPr id="9" name="TextBox 9"/>
          <p:cNvSpPr txBox="1"/>
          <p:nvPr/>
        </p:nvSpPr>
        <p:spPr>
          <a:xfrm>
            <a:off x="302885" y="2050473"/>
            <a:ext cx="10819691"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CONTINUED</a:t>
            </a:r>
          </a:p>
        </p:txBody>
      </p:sp>
      <p:sp>
        <p:nvSpPr>
          <p:cNvPr id="11" name="Freeform 3">
            <a:extLst>
              <a:ext uri="{FF2B5EF4-FFF2-40B4-BE49-F238E27FC236}">
                <a16:creationId xmlns:a16="http://schemas.microsoft.com/office/drawing/2014/main" id="{B09E218B-FF79-CC57-1A77-01F073BD15D6}"/>
              </a:ext>
            </a:extLst>
          </p:cNvPr>
          <p:cNvSpPr/>
          <p:nvPr/>
        </p:nvSpPr>
        <p:spPr>
          <a:xfrm>
            <a:off x="-2" y="92964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23</a:t>
            </a:r>
          </a:p>
        </p:txBody>
      </p:sp>
      <p:sp>
        <p:nvSpPr>
          <p:cNvPr id="2" name="Freeform 6">
            <a:extLst>
              <a:ext uri="{FF2B5EF4-FFF2-40B4-BE49-F238E27FC236}">
                <a16:creationId xmlns:a16="http://schemas.microsoft.com/office/drawing/2014/main" id="{80977B56-9CE5-BA10-076F-FB3FEE743116}"/>
              </a:ext>
            </a:extLst>
          </p:cNvPr>
          <p:cNvSpPr/>
          <p:nvPr/>
        </p:nvSpPr>
        <p:spPr>
          <a:xfrm>
            <a:off x="7534984" y="9372600"/>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25023" r="25101"/>
          <a:stretch>
            <a:fillRect/>
          </a:stretch>
        </p:blipFill>
        <p:spPr>
          <a:xfrm>
            <a:off x="0" y="0"/>
            <a:ext cx="6922969"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SUN SAFETY</a:t>
            </a:r>
          </a:p>
        </p:txBody>
      </p:sp>
      <p:sp>
        <p:nvSpPr>
          <p:cNvPr id="8" name="TextBox 8"/>
          <p:cNvSpPr txBox="1"/>
          <p:nvPr/>
        </p:nvSpPr>
        <p:spPr>
          <a:xfrm>
            <a:off x="7484888" y="2226693"/>
            <a:ext cx="10354480"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SUN'S UV RAYS CAN DAMAGE SKIN IN 15 MINUTES</a:t>
            </a:r>
          </a:p>
        </p:txBody>
      </p:sp>
      <p:sp>
        <p:nvSpPr>
          <p:cNvPr id="10" name="TextBox 10"/>
          <p:cNvSpPr txBox="1"/>
          <p:nvPr/>
        </p:nvSpPr>
        <p:spPr>
          <a:xfrm>
            <a:off x="7610882" y="2857432"/>
            <a:ext cx="9648418" cy="5770811"/>
          </a:xfrm>
          <a:prstGeom prst="rect">
            <a:avLst/>
          </a:prstGeom>
        </p:spPr>
        <p:txBody>
          <a:bodyPr lIns="0" tIns="0" rIns="0" bIns="0" rtlCol="0" anchor="t">
            <a:spAutoFit/>
          </a:bodyPr>
          <a:lstStyle/>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Use broad spectrum sunscreen with sun protection factor (SPF) 15 or higher before you go outside, even on slightly cloudy or cool days. Don’t forget to put a thick layer on all parts of exposed skin. Get help for hard-to-reach places like your back. And remember, sunscreen works best when combined with other options to prevent UV damage. </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Reapplication. Sunscreen wears off. Put it on again if you stay out in the sun for more than two hours and after swimming, sweating, or toweling off. </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Expiration date. Check the sunscreen’s expiration date. Sunscreen without an expiration date has a shelf life of no more than three years, but its shelf life is shorter if it is exposed to high temperatures. </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algn="l">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Cosmetics. Some makeup and lip balms contain some of the same sun-protective ingredients used in sunscreens. If they do not have SPF 15 or higher, be sure to use other forms of protection as well, such as sunscreen and a wide-brimmed hat.</a:t>
            </a:r>
          </a:p>
        </p:txBody>
      </p:sp>
      <p:sp>
        <p:nvSpPr>
          <p:cNvPr id="11" name="Freeform 3">
            <a:extLst>
              <a:ext uri="{FF2B5EF4-FFF2-40B4-BE49-F238E27FC236}">
                <a16:creationId xmlns:a16="http://schemas.microsoft.com/office/drawing/2014/main" id="{B702CF3D-F23C-F911-5C1F-7F71F009B22A}"/>
              </a:ext>
            </a:extLst>
          </p:cNvPr>
          <p:cNvSpPr/>
          <p:nvPr/>
        </p:nvSpPr>
        <p:spPr>
          <a:xfrm>
            <a:off x="0" y="9244012"/>
            <a:ext cx="18288002" cy="1042988"/>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24</a:t>
            </a:r>
          </a:p>
        </p:txBody>
      </p:sp>
      <p:sp>
        <p:nvSpPr>
          <p:cNvPr id="2" name="Freeform 6">
            <a:extLst>
              <a:ext uri="{FF2B5EF4-FFF2-40B4-BE49-F238E27FC236}">
                <a16:creationId xmlns:a16="http://schemas.microsoft.com/office/drawing/2014/main" id="{F44E1063-FFED-3CF1-ECA2-7C11F5080038}"/>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5445" y="851890"/>
            <a:ext cx="1109730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Lst>
          </a:blip>
          <a:srcRect l="25329" r="25329"/>
          <a:stretch/>
        </p:blipFill>
        <p:spPr>
          <a:xfrm>
            <a:off x="11430011" y="0"/>
            <a:ext cx="6857989" cy="9258300"/>
          </a:xfrm>
          <a:prstGeom prst="rect">
            <a:avLst/>
          </a:prstGeom>
        </p:spPr>
      </p:pic>
      <p:sp>
        <p:nvSpPr>
          <p:cNvPr id="7" name="TextBox 7"/>
          <p:cNvSpPr txBox="1"/>
          <p:nvPr/>
        </p:nvSpPr>
        <p:spPr>
          <a:xfrm>
            <a:off x="457200" y="2781300"/>
            <a:ext cx="10154961" cy="5027803"/>
          </a:xfrm>
          <a:prstGeom prst="rect">
            <a:avLst/>
          </a:prstGeom>
        </p:spPr>
        <p:txBody>
          <a:bodyPr lIns="0" tIns="0" rIns="0" bIns="0" rtlCol="0" anchor="t">
            <a:spAutoFit/>
          </a:bodyPr>
          <a:lstStyle/>
          <a:p>
            <a:pPr algn="just">
              <a:lnSpc>
                <a:spcPts val="4421"/>
              </a:lnSpc>
            </a:pPr>
            <a:r>
              <a:rPr lang="en-US" sz="2199" spc="103" dirty="0">
                <a:solidFill>
                  <a:srgbClr val="000000"/>
                </a:solidFill>
                <a:latin typeface="Arimo" panose="020B0604020202020204" charset="0"/>
                <a:ea typeface="Arimo" panose="020B0604020202020204" charset="0"/>
                <a:cs typeface="Arimo" panose="020B0604020202020204" charset="0"/>
              </a:rPr>
              <a:t>Shade, Clothing, Hat and Sunglasses  </a:t>
            </a: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You can reduce your risk of skin damage and skin cancer by seeking shade under an umbrella, tree, or other shelter before you need relief from the sun. </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When possible, long-sleeved shirts and long pants and skirts can provide protection from UV rays. For the most protection, wear a hat with a brim all the way around that shades your face, ears, and the back of your neck. A tightly woven fabric, such as canvas, works best to protect your skin from UV rays. Avoid straw hats with holes that let sunlight through. A darker hat may offer more UV protection. </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Sunglasses protect your eyes from UV rays and reduce the risk of cataracts. They also protect the delicate skin around your eyes from sun exposure. </a:t>
            </a:r>
          </a:p>
        </p:txBody>
      </p:sp>
      <p:sp>
        <p:nvSpPr>
          <p:cNvPr id="8" name="TextBox 8"/>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SUN SAFETY</a:t>
            </a:r>
          </a:p>
        </p:txBody>
      </p:sp>
      <p:sp>
        <p:nvSpPr>
          <p:cNvPr id="9" name="TextBox 9"/>
          <p:cNvSpPr txBox="1"/>
          <p:nvPr/>
        </p:nvSpPr>
        <p:spPr>
          <a:xfrm>
            <a:off x="272168" y="2154596"/>
            <a:ext cx="10819691"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CONTINUED</a:t>
            </a:r>
          </a:p>
        </p:txBody>
      </p:sp>
      <p:sp>
        <p:nvSpPr>
          <p:cNvPr id="11" name="Freeform 3">
            <a:extLst>
              <a:ext uri="{FF2B5EF4-FFF2-40B4-BE49-F238E27FC236}">
                <a16:creationId xmlns:a16="http://schemas.microsoft.com/office/drawing/2014/main" id="{E2337D56-474D-F588-11E6-E4EEA0229A69}"/>
              </a:ext>
            </a:extLst>
          </p:cNvPr>
          <p:cNvSpPr/>
          <p:nvPr/>
        </p:nvSpPr>
        <p:spPr>
          <a:xfrm>
            <a:off x="-5445" y="9244012"/>
            <a:ext cx="18288002" cy="1042988"/>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25</a:t>
            </a:r>
          </a:p>
        </p:txBody>
      </p:sp>
      <p:sp>
        <p:nvSpPr>
          <p:cNvPr id="2" name="Freeform 6">
            <a:extLst>
              <a:ext uri="{FF2B5EF4-FFF2-40B4-BE49-F238E27FC236}">
                <a16:creationId xmlns:a16="http://schemas.microsoft.com/office/drawing/2014/main" id="{C10C45D3-E15E-82F0-2C66-DEF3F4288CD6}"/>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adFill>
              <a:gsLst>
                <a:gs pos="0">
                  <a:srgbClr val="FF7C00"/>
                </a:gs>
                <a:gs pos="100000">
                  <a:srgbClr val="FAE30E"/>
                </a:gs>
              </a:gsLst>
              <a:lin ang="5400000" scaled="1"/>
            </a:gradFill>
          </p:spPr>
          <p:txBody>
            <a:bodyPr/>
            <a:lstStyle/>
            <a:p>
              <a:endParaRPr lang="en-US"/>
            </a:p>
          </p:txBody>
        </p:sp>
      </p:grpSp>
      <p:grpSp>
        <p:nvGrpSpPr>
          <p:cNvPr id="4" name="Group 4"/>
          <p:cNvGrpSpPr/>
          <p:nvPr/>
        </p:nvGrpSpPr>
        <p:grpSpPr>
          <a:xfrm>
            <a:off x="6425880" y="4148299"/>
            <a:ext cx="10795321" cy="1838303"/>
            <a:chOff x="85256" y="0"/>
            <a:chExt cx="6487423" cy="1105503"/>
          </a:xfrm>
          <a:solidFill>
            <a:srgbClr val="FFC000"/>
          </a:solidFill>
        </p:grpSpPr>
        <p:sp>
          <p:nvSpPr>
            <p:cNvPr id="5" name="Freeform 5"/>
            <p:cNvSpPr/>
            <p:nvPr/>
          </p:nvSpPr>
          <p:spPr>
            <a:xfrm>
              <a:off x="85256" y="0"/>
              <a:ext cx="6487423" cy="1105503"/>
            </a:xfrm>
            <a:custGeom>
              <a:avLst/>
              <a:gdLst/>
              <a:ahLst/>
              <a:cxnLst/>
              <a:rect l="l" t="t" r="r" b="b"/>
              <a:pathLst>
                <a:path w="6487423" h="1105503">
                  <a:moveTo>
                    <a:pt x="0" y="0"/>
                  </a:moveTo>
                  <a:lnTo>
                    <a:pt x="6487423" y="0"/>
                  </a:lnTo>
                  <a:lnTo>
                    <a:pt x="6487423" y="1105503"/>
                  </a:lnTo>
                  <a:lnTo>
                    <a:pt x="0" y="1105503"/>
                  </a:lnTo>
                  <a:close/>
                </a:path>
              </a:pathLst>
            </a:custGeom>
            <a:gradFill>
              <a:gsLst>
                <a:gs pos="0">
                  <a:srgbClr val="FF7C00"/>
                </a:gs>
                <a:gs pos="100000">
                  <a:srgbClr val="FAE30E"/>
                </a:gs>
              </a:gsLst>
              <a:lin ang="5400000" scaled="1"/>
            </a:gradFill>
          </p:spPr>
          <p:txBody>
            <a:bodyPr/>
            <a:lstStyle/>
            <a:p>
              <a:endParaRPr lang="en-US"/>
            </a:p>
          </p:txBody>
        </p:sp>
      </p:grpSp>
      <p:pic>
        <p:nvPicPr>
          <p:cNvPr id="6" name="Picture 6"/>
          <p:cNvPicPr>
            <a:picLocks noChangeAspect="1"/>
          </p:cNvPicPr>
          <p:nvPr/>
        </p:nvPicPr>
        <p:blipFill>
          <a:blip r:embed="rId2"/>
          <a:srcRect r="25035"/>
          <a:stretch>
            <a:fillRect/>
          </a:stretch>
        </p:blipFill>
        <p:spPr>
          <a:xfrm>
            <a:off x="542117" y="5543003"/>
            <a:ext cx="5347819" cy="4743997"/>
          </a:xfrm>
          <a:prstGeom prst="rect">
            <a:avLst/>
          </a:prstGeom>
        </p:spPr>
      </p:pic>
      <p:pic>
        <p:nvPicPr>
          <p:cNvPr id="7" name="Picture 7"/>
          <p:cNvPicPr>
            <a:picLocks noChangeAspect="1"/>
          </p:cNvPicPr>
          <p:nvPr/>
        </p:nvPicPr>
        <p:blipFill>
          <a:blip r:embed="rId3"/>
          <a:srcRect r="23912"/>
          <a:stretch>
            <a:fillRect/>
          </a:stretch>
        </p:blipFill>
        <p:spPr>
          <a:xfrm>
            <a:off x="542117" y="0"/>
            <a:ext cx="5347819" cy="4688038"/>
          </a:xfrm>
          <a:prstGeom prst="rect">
            <a:avLst/>
          </a:prstGeom>
        </p:spPr>
      </p:pic>
      <p:sp>
        <p:nvSpPr>
          <p:cNvPr id="8" name="TextBox 8"/>
          <p:cNvSpPr txBox="1"/>
          <p:nvPr/>
        </p:nvSpPr>
        <p:spPr>
          <a:xfrm>
            <a:off x="6425880" y="4592788"/>
            <a:ext cx="10819691" cy="854074"/>
          </a:xfrm>
          <a:prstGeom prst="rect">
            <a:avLst/>
          </a:prstGeom>
          <a:noFill/>
        </p:spPr>
        <p:txBody>
          <a:bodyPr lIns="0" tIns="0" rIns="0" bIns="0" rtlCol="0" anchor="t">
            <a:spAutoFit/>
          </a:bodyPr>
          <a:lstStyle/>
          <a:p>
            <a:pPr>
              <a:lnSpc>
                <a:spcPts val="7000"/>
              </a:lnSpc>
            </a:pPr>
            <a:r>
              <a:rPr lang="en-US" sz="5000" spc="5" dirty="0">
                <a:solidFill>
                  <a:srgbClr val="0070C0"/>
                </a:solidFill>
                <a:latin typeface="Gordita Bold"/>
              </a:rPr>
              <a:t>  </a:t>
            </a:r>
            <a:r>
              <a:rPr lang="en-US" sz="5000" spc="5" dirty="0">
                <a:solidFill>
                  <a:srgbClr val="0663AF"/>
                </a:solidFill>
                <a:latin typeface="Gordita Bold"/>
              </a:rPr>
              <a:t>FIREWORKS SAFETY</a:t>
            </a:r>
          </a:p>
        </p:txBody>
      </p:sp>
      <p:sp>
        <p:nvSpPr>
          <p:cNvPr id="9" name="TextBox 9"/>
          <p:cNvSpPr txBox="1"/>
          <p:nvPr/>
        </p:nvSpPr>
        <p:spPr>
          <a:xfrm>
            <a:off x="7779616" y="6300759"/>
            <a:ext cx="9299816" cy="1897955"/>
          </a:xfrm>
          <a:prstGeom prst="rect">
            <a:avLst/>
          </a:prstGeom>
        </p:spPr>
        <p:txBody>
          <a:bodyPr lIns="0" tIns="0" rIns="0" bIns="0" rtlCol="0" anchor="t">
            <a:spAutoFit/>
          </a:bodyPr>
          <a:lstStyle/>
          <a:p>
            <a:pPr>
              <a:lnSpc>
                <a:spcPts val="3655"/>
              </a:lnSpc>
            </a:pPr>
            <a:r>
              <a:rPr lang="en-US" sz="3179" spc="149" dirty="0">
                <a:solidFill>
                  <a:srgbClr val="000000"/>
                </a:solidFill>
                <a:latin typeface="Arimo" panose="020B0604020202020204" charset="0"/>
                <a:ea typeface="Arimo" panose="020B0604020202020204" charset="0"/>
                <a:cs typeface="Arimo" panose="020B0604020202020204" charset="0"/>
              </a:rPr>
              <a:t>The National Safety Council recommends enjoying fireworks at public displays conducted by professionals and not use any fireworks at home. They may be legal but they are not safe.</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26</a:t>
            </a:r>
          </a:p>
        </p:txBody>
      </p:sp>
      <p:sp>
        <p:nvSpPr>
          <p:cNvPr id="11" name="Freeform 6">
            <a:extLst>
              <a:ext uri="{FF2B5EF4-FFF2-40B4-BE49-F238E27FC236}">
                <a16:creationId xmlns:a16="http://schemas.microsoft.com/office/drawing/2014/main" id="{41D6FB14-B47B-40D8-ED39-D9CFF8BA3353}"/>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57150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r="28075" b="427"/>
          <a:stretch>
            <a:fillRect/>
          </a:stretch>
        </p:blipFill>
        <p:spPr>
          <a:xfrm>
            <a:off x="0" y="0"/>
            <a:ext cx="6922969" cy="9258300"/>
          </a:xfrm>
          <a:prstGeom prst="rect">
            <a:avLst/>
          </a:prstGeom>
        </p:spPr>
      </p:pic>
      <p:sp>
        <p:nvSpPr>
          <p:cNvPr id="7" name="TextBox 7"/>
          <p:cNvSpPr txBox="1"/>
          <p:nvPr/>
        </p:nvSpPr>
        <p:spPr>
          <a:xfrm>
            <a:off x="7468309" y="70995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GENERAL FIREWORKS RULES</a:t>
            </a:r>
          </a:p>
        </p:txBody>
      </p:sp>
      <p:sp>
        <p:nvSpPr>
          <p:cNvPr id="8" name="TextBox 8"/>
          <p:cNvSpPr txBox="1"/>
          <p:nvPr/>
        </p:nvSpPr>
        <p:spPr>
          <a:xfrm>
            <a:off x="7484888" y="2019300"/>
            <a:ext cx="10354480"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(IF FIREWORKS ARE LEGAL WHERE YOU RESIDE)</a:t>
            </a:r>
          </a:p>
        </p:txBody>
      </p:sp>
      <p:sp>
        <p:nvSpPr>
          <p:cNvPr id="10" name="TextBox 10"/>
          <p:cNvSpPr txBox="1"/>
          <p:nvPr/>
        </p:nvSpPr>
        <p:spPr>
          <a:xfrm>
            <a:off x="7597151" y="2476500"/>
            <a:ext cx="10562008" cy="6370319"/>
          </a:xfrm>
          <a:prstGeom prst="rect">
            <a:avLst/>
          </a:prstGeom>
        </p:spPr>
        <p:txBody>
          <a:bodyPr lIns="0" tIns="0" rIns="0" bIns="0" rtlCol="0" anchor="t">
            <a:spAutoFit/>
          </a:bodyPr>
          <a:lstStyle/>
          <a:p>
            <a:pPr marL="388622" lvl="1" indent="-194311">
              <a:lnSpc>
                <a:spcPts val="3600"/>
              </a:lnSpc>
              <a:buFont typeface="Arial"/>
              <a:buChar char="•"/>
            </a:pPr>
            <a:r>
              <a:rPr lang="en-US" sz="1800" spc="37" dirty="0">
                <a:solidFill>
                  <a:srgbClr val="000000"/>
                </a:solidFill>
                <a:latin typeface="Arimo" panose="020B0604020202020204" charset="0"/>
                <a:ea typeface="Arimo" panose="020B0604020202020204" charset="0"/>
                <a:cs typeface="Arimo" panose="020B0604020202020204" charset="0"/>
              </a:rPr>
              <a:t>Never use fireworks while impaired by drugs or alcohol. </a:t>
            </a:r>
          </a:p>
          <a:p>
            <a:pPr marL="388622" lvl="1" indent="-194311">
              <a:lnSpc>
                <a:spcPts val="3600"/>
              </a:lnSpc>
              <a:buFont typeface="Arial"/>
              <a:buChar char="•"/>
            </a:pPr>
            <a:r>
              <a:rPr lang="en-US" sz="1800" spc="37" dirty="0">
                <a:solidFill>
                  <a:srgbClr val="000000"/>
                </a:solidFill>
                <a:latin typeface="Arimo" panose="020B0604020202020204" charset="0"/>
                <a:ea typeface="Arimo" panose="020B0604020202020204" charset="0"/>
                <a:cs typeface="Arimo" panose="020B0604020202020204" charset="0"/>
              </a:rPr>
              <a:t>Anyone using fireworks or standing nearby should wear protective eyewear. </a:t>
            </a:r>
          </a:p>
          <a:p>
            <a:pPr marL="388622" lvl="1" indent="-194311">
              <a:lnSpc>
                <a:spcPts val="3600"/>
              </a:lnSpc>
              <a:buFont typeface="Arial"/>
              <a:buChar char="•"/>
            </a:pPr>
            <a:r>
              <a:rPr lang="en-US" sz="1800" spc="37" dirty="0">
                <a:solidFill>
                  <a:srgbClr val="000000"/>
                </a:solidFill>
                <a:latin typeface="Arimo" panose="020B0604020202020204" charset="0"/>
                <a:ea typeface="Arimo" panose="020B0604020202020204" charset="0"/>
                <a:cs typeface="Arimo" panose="020B0604020202020204" charset="0"/>
              </a:rPr>
              <a:t>Never hold lighted fireworks in your hands. </a:t>
            </a:r>
          </a:p>
          <a:p>
            <a:pPr marL="388622" lvl="1" indent="-194311">
              <a:lnSpc>
                <a:spcPts val="3600"/>
              </a:lnSpc>
              <a:buFont typeface="Arial"/>
              <a:buChar char="•"/>
            </a:pPr>
            <a:r>
              <a:rPr lang="en-US" sz="1800" spc="37" dirty="0">
                <a:solidFill>
                  <a:srgbClr val="000000"/>
                </a:solidFill>
                <a:latin typeface="Arimo" panose="020B0604020202020204" charset="0"/>
                <a:ea typeface="Arimo" panose="020B0604020202020204" charset="0"/>
                <a:cs typeface="Arimo" panose="020B0604020202020204" charset="0"/>
              </a:rPr>
              <a:t>Never light them indoors. </a:t>
            </a:r>
          </a:p>
          <a:p>
            <a:pPr marL="388622" lvl="1" indent="-194311">
              <a:lnSpc>
                <a:spcPts val="3600"/>
              </a:lnSpc>
              <a:buFont typeface="Arial"/>
              <a:buChar char="•"/>
            </a:pPr>
            <a:r>
              <a:rPr lang="en-US" sz="1800" spc="37" dirty="0">
                <a:solidFill>
                  <a:srgbClr val="000000"/>
                </a:solidFill>
                <a:latin typeface="Arimo" panose="020B0604020202020204" charset="0"/>
                <a:ea typeface="Arimo" panose="020B0604020202020204" charset="0"/>
                <a:cs typeface="Arimo" panose="020B0604020202020204" charset="0"/>
              </a:rPr>
              <a:t>Only use them away from people, houses and flammable material. </a:t>
            </a:r>
          </a:p>
          <a:p>
            <a:pPr marL="388622" lvl="1" indent="-194311">
              <a:lnSpc>
                <a:spcPts val="3600"/>
              </a:lnSpc>
              <a:buFont typeface="Arial"/>
              <a:buChar char="•"/>
            </a:pPr>
            <a:r>
              <a:rPr lang="en-US" sz="1800" spc="37" dirty="0">
                <a:solidFill>
                  <a:srgbClr val="000000"/>
                </a:solidFill>
                <a:latin typeface="Arimo" panose="020B0604020202020204" charset="0"/>
                <a:ea typeface="Arimo" panose="020B0604020202020204" charset="0"/>
                <a:cs typeface="Arimo" panose="020B0604020202020204" charset="0"/>
              </a:rPr>
              <a:t>Never point or throw fireworks at another person. </a:t>
            </a:r>
          </a:p>
          <a:p>
            <a:pPr marL="388622" lvl="1" indent="-194311">
              <a:lnSpc>
                <a:spcPts val="3600"/>
              </a:lnSpc>
              <a:buFont typeface="Arial"/>
              <a:buChar char="•"/>
            </a:pPr>
            <a:r>
              <a:rPr lang="en-US" sz="1800" spc="37" dirty="0">
                <a:solidFill>
                  <a:srgbClr val="000000"/>
                </a:solidFill>
                <a:latin typeface="Arimo" panose="020B0604020202020204" charset="0"/>
                <a:ea typeface="Arimo" panose="020B0604020202020204" charset="0"/>
                <a:cs typeface="Arimo" panose="020B0604020202020204" charset="0"/>
              </a:rPr>
              <a:t>Only light one device at a time and maintain a safe distance after lighting. </a:t>
            </a:r>
          </a:p>
          <a:p>
            <a:pPr marL="388622" lvl="1" indent="-194311">
              <a:lnSpc>
                <a:spcPts val="3600"/>
              </a:lnSpc>
              <a:buFont typeface="Arial"/>
              <a:buChar char="•"/>
            </a:pPr>
            <a:r>
              <a:rPr lang="en-US" sz="1800" spc="37" dirty="0">
                <a:solidFill>
                  <a:srgbClr val="000000"/>
                </a:solidFill>
                <a:latin typeface="Arimo" panose="020B0604020202020204" charset="0"/>
                <a:ea typeface="Arimo" panose="020B0604020202020204" charset="0"/>
                <a:cs typeface="Arimo" panose="020B0604020202020204" charset="0"/>
              </a:rPr>
              <a:t>Never ignite devices in a container. </a:t>
            </a:r>
          </a:p>
          <a:p>
            <a:pPr marL="388622" lvl="1" indent="-194311">
              <a:lnSpc>
                <a:spcPts val="3600"/>
              </a:lnSpc>
              <a:buFont typeface="Arial"/>
              <a:buChar char="•"/>
            </a:pPr>
            <a:r>
              <a:rPr lang="en-US" sz="1800" spc="37" dirty="0">
                <a:solidFill>
                  <a:srgbClr val="000000"/>
                </a:solidFill>
                <a:latin typeface="Arimo" panose="020B0604020202020204" charset="0"/>
                <a:ea typeface="Arimo" panose="020B0604020202020204" charset="0"/>
                <a:cs typeface="Arimo" panose="020B0604020202020204" charset="0"/>
              </a:rPr>
              <a:t>Do not try to re-light or handle malfunctioning fireworks. </a:t>
            </a:r>
          </a:p>
          <a:p>
            <a:pPr marL="388622" lvl="1" indent="-194311">
              <a:lnSpc>
                <a:spcPts val="3600"/>
              </a:lnSpc>
              <a:buFont typeface="Arial"/>
              <a:buChar char="•"/>
            </a:pPr>
            <a:r>
              <a:rPr lang="en-US" sz="1800" spc="37" dirty="0">
                <a:solidFill>
                  <a:srgbClr val="000000"/>
                </a:solidFill>
                <a:latin typeface="Arimo" panose="020B0604020202020204" charset="0"/>
                <a:ea typeface="Arimo" panose="020B0604020202020204" charset="0"/>
                <a:cs typeface="Arimo" panose="020B0604020202020204" charset="0"/>
              </a:rPr>
              <a:t>Soak both spent and unused fireworks in water for a few hours before discarding. </a:t>
            </a:r>
          </a:p>
          <a:p>
            <a:pPr marL="388622" lvl="1" indent="-194311">
              <a:lnSpc>
                <a:spcPts val="3600"/>
              </a:lnSpc>
              <a:buFont typeface="Arial"/>
              <a:buChar char="•"/>
            </a:pPr>
            <a:r>
              <a:rPr lang="en-US" sz="1800" spc="37" dirty="0">
                <a:solidFill>
                  <a:srgbClr val="000000"/>
                </a:solidFill>
                <a:latin typeface="Arimo" panose="020B0604020202020204" charset="0"/>
                <a:ea typeface="Arimo" panose="020B0604020202020204" charset="0"/>
                <a:cs typeface="Arimo" panose="020B0604020202020204" charset="0"/>
              </a:rPr>
              <a:t>Keep bucket of water nearby to extinguish fireworks that don't go off or in case of fire. </a:t>
            </a:r>
          </a:p>
          <a:p>
            <a:pPr marL="388622" lvl="1" indent="-194311">
              <a:lnSpc>
                <a:spcPts val="360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Never allow young children to handle fireworks. </a:t>
            </a:r>
          </a:p>
          <a:p>
            <a:pPr marL="388622" lvl="1" indent="-194311">
              <a:lnSpc>
                <a:spcPts val="360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Older children should use them only under close adult supervision. </a:t>
            </a:r>
          </a:p>
          <a:p>
            <a:pPr marL="388622" lvl="1" indent="-194311" algn="l">
              <a:lnSpc>
                <a:spcPts val="3600"/>
              </a:lnSpc>
              <a:buFont typeface="Arial"/>
              <a:buChar char="•"/>
            </a:pPr>
            <a:r>
              <a:rPr lang="en-US" sz="1800" spc="37" dirty="0">
                <a:solidFill>
                  <a:srgbClr val="000000"/>
                </a:solidFill>
                <a:latin typeface="Arimo" panose="020B0604020202020204" charset="0"/>
                <a:ea typeface="Arimo" panose="020B0604020202020204" charset="0"/>
                <a:cs typeface="Arimo" panose="020B0604020202020204" charset="0"/>
              </a:rPr>
              <a:t>Never use illegal fireworks. </a:t>
            </a:r>
          </a:p>
        </p:txBody>
      </p:sp>
      <p:sp>
        <p:nvSpPr>
          <p:cNvPr id="11" name="Freeform 3">
            <a:extLst>
              <a:ext uri="{FF2B5EF4-FFF2-40B4-BE49-F238E27FC236}">
                <a16:creationId xmlns:a16="http://schemas.microsoft.com/office/drawing/2014/main" id="{6887BBED-B4CE-2D73-0C81-93D3D55B328B}"/>
              </a:ext>
            </a:extLst>
          </p:cNvPr>
          <p:cNvSpPr/>
          <p:nvPr/>
        </p:nvSpPr>
        <p:spPr>
          <a:xfrm>
            <a:off x="-2" y="925505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27</a:t>
            </a:r>
          </a:p>
        </p:txBody>
      </p:sp>
      <p:sp>
        <p:nvSpPr>
          <p:cNvPr id="2" name="Freeform 6">
            <a:extLst>
              <a:ext uri="{FF2B5EF4-FFF2-40B4-BE49-F238E27FC236}">
                <a16:creationId xmlns:a16="http://schemas.microsoft.com/office/drawing/2014/main" id="{3A43D3CA-B05C-A45F-26CB-6D36975A59F7}"/>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adFill>
              <a:gsLst>
                <a:gs pos="0">
                  <a:srgbClr val="FF7C00"/>
                </a:gs>
                <a:gs pos="100000">
                  <a:srgbClr val="FAE30E"/>
                </a:gs>
              </a:gsLst>
              <a:lin ang="5400000" scaled="1"/>
            </a:gradFill>
          </p:spPr>
          <p:txBody>
            <a:bodyPr/>
            <a:lstStyle/>
            <a:p>
              <a:endParaRPr lang="en-US"/>
            </a:p>
          </p:txBody>
        </p:sp>
      </p:grpSp>
      <p:grpSp>
        <p:nvGrpSpPr>
          <p:cNvPr id="4" name="Group 4"/>
          <p:cNvGrpSpPr/>
          <p:nvPr/>
        </p:nvGrpSpPr>
        <p:grpSpPr>
          <a:xfrm>
            <a:off x="6432052" y="3768317"/>
            <a:ext cx="10795321" cy="1838303"/>
            <a:chOff x="85256" y="0"/>
            <a:chExt cx="6487423" cy="1105503"/>
          </a:xfrm>
          <a:solidFill>
            <a:srgbClr val="FFC000"/>
          </a:solidFill>
        </p:grpSpPr>
        <p:sp>
          <p:nvSpPr>
            <p:cNvPr id="5" name="Freeform 5"/>
            <p:cNvSpPr/>
            <p:nvPr/>
          </p:nvSpPr>
          <p:spPr>
            <a:xfrm>
              <a:off x="85256" y="0"/>
              <a:ext cx="6487423" cy="1105503"/>
            </a:xfrm>
            <a:custGeom>
              <a:avLst/>
              <a:gdLst/>
              <a:ahLst/>
              <a:cxnLst/>
              <a:rect l="l" t="t" r="r" b="b"/>
              <a:pathLst>
                <a:path w="6487423" h="1105503">
                  <a:moveTo>
                    <a:pt x="0" y="0"/>
                  </a:moveTo>
                  <a:lnTo>
                    <a:pt x="6487423" y="0"/>
                  </a:lnTo>
                  <a:lnTo>
                    <a:pt x="6487423" y="1105503"/>
                  </a:lnTo>
                  <a:lnTo>
                    <a:pt x="0" y="1105503"/>
                  </a:lnTo>
                  <a:close/>
                </a:path>
              </a:pathLst>
            </a:custGeom>
            <a:gradFill>
              <a:gsLst>
                <a:gs pos="0">
                  <a:srgbClr val="FF7C00"/>
                </a:gs>
                <a:gs pos="100000">
                  <a:srgbClr val="FAE30E"/>
                </a:gs>
              </a:gsLst>
              <a:lin ang="5400000" scaled="1"/>
            </a:gradFill>
          </p:spPr>
          <p:txBody>
            <a:bodyPr/>
            <a:lstStyle/>
            <a:p>
              <a:endParaRPr lang="en-US"/>
            </a:p>
          </p:txBody>
        </p:sp>
      </p:grpSp>
      <p:pic>
        <p:nvPicPr>
          <p:cNvPr id="6" name="Picture 6"/>
          <p:cNvPicPr>
            <a:picLocks noChangeAspect="1"/>
          </p:cNvPicPr>
          <p:nvPr/>
        </p:nvPicPr>
        <p:blipFill>
          <a:blip r:embed="rId2"/>
          <a:srcRect r="26303"/>
          <a:stretch>
            <a:fillRect/>
          </a:stretch>
        </p:blipFill>
        <p:spPr>
          <a:xfrm>
            <a:off x="459513" y="5372100"/>
            <a:ext cx="5430423" cy="4914900"/>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Lst>
          </a:blip>
          <a:srcRect l="11985" r="11985"/>
          <a:stretch/>
        </p:blipFill>
        <p:spPr>
          <a:xfrm>
            <a:off x="457175" y="0"/>
            <a:ext cx="5432761" cy="4762500"/>
          </a:xfrm>
          <a:prstGeom prst="rect">
            <a:avLst/>
          </a:prstGeom>
        </p:spPr>
      </p:pic>
      <p:sp>
        <p:nvSpPr>
          <p:cNvPr id="8" name="TextBox 8"/>
          <p:cNvSpPr txBox="1"/>
          <p:nvPr/>
        </p:nvSpPr>
        <p:spPr>
          <a:xfrm>
            <a:off x="6432052" y="4212806"/>
            <a:ext cx="10819691" cy="827599"/>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  </a:t>
            </a:r>
            <a:r>
              <a:rPr lang="en-US" sz="5000" spc="5" dirty="0">
                <a:solidFill>
                  <a:srgbClr val="0663AF"/>
                </a:solidFill>
                <a:latin typeface="Gordita Bold"/>
              </a:rPr>
              <a:t>SPORTS-RELATED ACTIVITIES</a:t>
            </a:r>
          </a:p>
        </p:txBody>
      </p:sp>
      <p:sp>
        <p:nvSpPr>
          <p:cNvPr id="9" name="TextBox 9"/>
          <p:cNvSpPr txBox="1"/>
          <p:nvPr/>
        </p:nvSpPr>
        <p:spPr>
          <a:xfrm>
            <a:off x="6781800" y="5632880"/>
            <a:ext cx="10477500" cy="3236655"/>
          </a:xfrm>
          <a:prstGeom prst="rect">
            <a:avLst/>
          </a:prstGeom>
        </p:spPr>
        <p:txBody>
          <a:bodyPr wrap="square" lIns="0" tIns="0" rIns="0" bIns="0" rtlCol="0" anchor="t">
            <a:spAutoFit/>
          </a:bodyPr>
          <a:lstStyle/>
          <a:p>
            <a:pPr>
              <a:lnSpc>
                <a:spcPts val="3655"/>
              </a:lnSpc>
            </a:pPr>
            <a:r>
              <a:rPr lang="en-US" sz="2600" spc="149" dirty="0">
                <a:solidFill>
                  <a:srgbClr val="000000"/>
                </a:solidFill>
                <a:latin typeface="Arimo" panose="020B0604020202020204" charset="0"/>
                <a:ea typeface="Arimo" panose="020B0604020202020204" charset="0"/>
                <a:cs typeface="Arimo" panose="020B0604020202020204" charset="0"/>
              </a:rPr>
              <a:t>In 2023, sports and recreation injuries increased by 2%, the top three activities and equipment with most injuries were:</a:t>
            </a:r>
          </a:p>
          <a:p>
            <a:pPr>
              <a:lnSpc>
                <a:spcPts val="3655"/>
              </a:lnSpc>
            </a:pPr>
            <a:r>
              <a:rPr lang="en-US" sz="2600" spc="149" dirty="0">
                <a:solidFill>
                  <a:srgbClr val="000000"/>
                </a:solidFill>
                <a:latin typeface="Arimo" panose="020B0604020202020204" charset="0"/>
                <a:ea typeface="Arimo" panose="020B0604020202020204" charset="0"/>
                <a:cs typeface="Arimo" panose="020B0604020202020204" charset="0"/>
              </a:rPr>
              <a:t>    1 - Exercise and exercise equipment</a:t>
            </a:r>
          </a:p>
          <a:p>
            <a:pPr>
              <a:lnSpc>
                <a:spcPts val="3655"/>
              </a:lnSpc>
            </a:pPr>
            <a:r>
              <a:rPr lang="en-US" sz="2600" spc="149" dirty="0">
                <a:solidFill>
                  <a:srgbClr val="000000"/>
                </a:solidFill>
                <a:latin typeface="Arimo" panose="020B0604020202020204" charset="0"/>
                <a:ea typeface="Arimo" panose="020B0604020202020204" charset="0"/>
                <a:cs typeface="Arimo" panose="020B0604020202020204" charset="0"/>
              </a:rPr>
              <a:t>    2 - Bicycles and accessories</a:t>
            </a:r>
          </a:p>
          <a:p>
            <a:pPr>
              <a:lnSpc>
                <a:spcPts val="3655"/>
              </a:lnSpc>
            </a:pPr>
            <a:r>
              <a:rPr lang="en-US" sz="2600" spc="149" dirty="0">
                <a:solidFill>
                  <a:srgbClr val="000000"/>
                </a:solidFill>
                <a:latin typeface="Arimo" panose="020B0604020202020204" charset="0"/>
                <a:ea typeface="Arimo" panose="020B0604020202020204" charset="0"/>
                <a:cs typeface="Arimo" panose="020B0604020202020204" charset="0"/>
              </a:rPr>
              <a:t>    3 - Basketball</a:t>
            </a:r>
          </a:p>
          <a:p>
            <a:pPr>
              <a:lnSpc>
                <a:spcPts val="3655"/>
              </a:lnSpc>
            </a:pPr>
            <a:r>
              <a:rPr lang="en-US" sz="2600" spc="149" dirty="0">
                <a:solidFill>
                  <a:srgbClr val="000000"/>
                </a:solidFill>
                <a:latin typeface="Arimo" panose="020B0604020202020204" charset="0"/>
                <a:ea typeface="Arimo" panose="020B0604020202020204" charset="0"/>
                <a:cs typeface="Arimo" panose="020B0604020202020204" charset="0"/>
              </a:rPr>
              <a:t>(Source: National Safety Council)</a:t>
            </a:r>
          </a:p>
          <a:p>
            <a:pPr>
              <a:lnSpc>
                <a:spcPts val="3655"/>
              </a:lnSpc>
            </a:pPr>
            <a:r>
              <a:rPr lang="en-US" sz="1200" spc="149" dirty="0">
                <a:solidFill>
                  <a:srgbClr val="000000"/>
                </a:solidFill>
                <a:latin typeface="Articulat"/>
              </a:rPr>
              <a:t> https://injuryfacts.nsc.org/home-and-community/safety-topics/sports-and-recreational-injuries/</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28</a:t>
            </a:r>
          </a:p>
        </p:txBody>
      </p:sp>
      <p:sp>
        <p:nvSpPr>
          <p:cNvPr id="11" name="Freeform 6">
            <a:extLst>
              <a:ext uri="{FF2B5EF4-FFF2-40B4-BE49-F238E27FC236}">
                <a16:creationId xmlns:a16="http://schemas.microsoft.com/office/drawing/2014/main" id="{B693CDCC-0BD3-8D1F-9B04-51726B348F00}"/>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 y="851890"/>
            <a:ext cx="11091862"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l="12654" t="154" b="-154"/>
          <a:stretch/>
        </p:blipFill>
        <p:spPr>
          <a:xfrm>
            <a:off x="11784344" y="-38101"/>
            <a:ext cx="6503655" cy="9296401"/>
          </a:xfrm>
          <a:prstGeom prst="rect">
            <a:avLst/>
          </a:prstGeom>
        </p:spPr>
      </p:pic>
      <p:sp>
        <p:nvSpPr>
          <p:cNvPr id="7" name="TextBox 7"/>
          <p:cNvSpPr txBox="1"/>
          <p:nvPr/>
        </p:nvSpPr>
        <p:spPr>
          <a:xfrm>
            <a:off x="609600" y="2857500"/>
            <a:ext cx="9343570" cy="5450210"/>
          </a:xfrm>
          <a:prstGeom prst="rect">
            <a:avLst/>
          </a:prstGeom>
        </p:spPr>
        <p:txBody>
          <a:bodyPr lIns="0" tIns="0" rIns="0" bIns="0" rtlCol="0" anchor="t">
            <a:spAutoFit/>
          </a:bodyPr>
          <a:lstStyle/>
          <a:p>
            <a:pPr marL="474979" lvl="1" indent="-237490">
              <a:lnSpc>
                <a:spcPts val="2529"/>
              </a:lnSpc>
              <a:buFont typeface="Arial"/>
              <a:buChar char="•"/>
            </a:pPr>
            <a:r>
              <a:rPr lang="en-US" sz="2199" spc="56" dirty="0">
                <a:solidFill>
                  <a:srgbClr val="000000"/>
                </a:solidFill>
                <a:latin typeface="Arimo"/>
              </a:rPr>
              <a:t>Warm up and stretch before playing any sport.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Ensure you are physically able to play – see your physician for periodic physicals. Don’t participate in a sporting event without a physician’s release if you’ve had a sports injury that required medical attention.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Make sure to wear all proper protective equipment required for the sport: Shoulder pads, elbow pads, knee pads and helmet for football; batting helmets with faceguards; catcher’s face mask, throat guard, chest protector and shin guards for baseball.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Be sure sports protective equipment is in good condition, fits appropriately and is worn correctly all the time. Avoid missing or broken buckles or compressed or worn padding. Poorly fitting equipment may be uncomfortable and may not offer the best protection.  </a:t>
            </a:r>
          </a:p>
        </p:txBody>
      </p:sp>
      <p:sp>
        <p:nvSpPr>
          <p:cNvPr id="8" name="TextBox 8"/>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SPORTS INJURY PREVENTION</a:t>
            </a:r>
          </a:p>
        </p:txBody>
      </p:sp>
      <p:sp>
        <p:nvSpPr>
          <p:cNvPr id="9" name="TextBox 9"/>
          <p:cNvSpPr txBox="1"/>
          <p:nvPr/>
        </p:nvSpPr>
        <p:spPr>
          <a:xfrm>
            <a:off x="305509" y="2154596"/>
            <a:ext cx="10819691"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ENSURE YOU ARE PHYSICALLY ABLE </a:t>
            </a:r>
          </a:p>
        </p:txBody>
      </p:sp>
      <p:sp>
        <p:nvSpPr>
          <p:cNvPr id="11" name="Freeform 3">
            <a:extLst>
              <a:ext uri="{FF2B5EF4-FFF2-40B4-BE49-F238E27FC236}">
                <a16:creationId xmlns:a16="http://schemas.microsoft.com/office/drawing/2014/main" id="{D01F9DD5-A479-BF61-F41A-244917C46ABA}"/>
              </a:ext>
            </a:extLst>
          </p:cNvPr>
          <p:cNvSpPr/>
          <p:nvPr/>
        </p:nvSpPr>
        <p:spPr>
          <a:xfrm>
            <a:off x="-3" y="9244012"/>
            <a:ext cx="18288002" cy="1042988"/>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29</a:t>
            </a:r>
          </a:p>
        </p:txBody>
      </p:sp>
      <p:sp>
        <p:nvSpPr>
          <p:cNvPr id="2" name="Freeform 6">
            <a:extLst>
              <a:ext uri="{FF2B5EF4-FFF2-40B4-BE49-F238E27FC236}">
                <a16:creationId xmlns:a16="http://schemas.microsoft.com/office/drawing/2014/main" id="{2B153138-782E-1302-91C3-E6623B3B7CA7}"/>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1C03325-527D-66F7-1CBB-A87BC0B2A587}"/>
              </a:ext>
            </a:extLst>
          </p:cNvPr>
          <p:cNvPicPr>
            <a:picLocks noChangeAspect="1"/>
          </p:cNvPicPr>
          <p:nvPr/>
        </p:nvPicPr>
        <p:blipFill>
          <a:blip r:embed="rId3">
            <a:extLst>
              <a:ext uri="{28A0092B-C50C-407E-A947-70E740481C1C}">
                <a14:useLocalDpi xmlns:a14="http://schemas.microsoft.com/office/drawing/2010/main" val="0"/>
              </a:ext>
            </a:extLst>
          </a:blip>
          <a:srcRect l="49859"/>
          <a:stretch/>
        </p:blipFill>
        <p:spPr>
          <a:xfrm>
            <a:off x="-1" y="7907"/>
            <a:ext cx="7019675" cy="9334913"/>
          </a:xfrm>
          <a:prstGeom prst="rect">
            <a:avLst/>
          </a:prstGeom>
        </p:spPr>
      </p:pic>
      <p:grpSp>
        <p:nvGrpSpPr>
          <p:cNvPr id="2" name="Group 2"/>
          <p:cNvGrpSpPr/>
          <p:nvPr/>
        </p:nvGrpSpPr>
        <p:grpSpPr>
          <a:xfrm>
            <a:off x="0" y="9263083"/>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grpSp>
      <p:grpSp>
        <p:nvGrpSpPr>
          <p:cNvPr id="5" name="Group 5"/>
          <p:cNvGrpSpPr/>
          <p:nvPr/>
        </p:nvGrpSpPr>
        <p:grpSpPr>
          <a:xfrm>
            <a:off x="7205666" y="851890"/>
            <a:ext cx="11082334" cy="1226239"/>
            <a:chOff x="0" y="0"/>
            <a:chExt cx="9330220" cy="1032371"/>
          </a:xfrm>
          <a:solidFill>
            <a:srgbClr val="0070C0"/>
          </a:solidFill>
        </p:grpSpPr>
        <p:sp>
          <p:nvSpPr>
            <p:cNvPr id="6" name="Freeform 6"/>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INTRODUCTION</a:t>
            </a:r>
          </a:p>
        </p:txBody>
      </p:sp>
      <p:sp>
        <p:nvSpPr>
          <p:cNvPr id="8" name="TextBox 8"/>
          <p:cNvSpPr txBox="1"/>
          <p:nvPr/>
        </p:nvSpPr>
        <p:spPr>
          <a:xfrm>
            <a:off x="7534984" y="2857500"/>
            <a:ext cx="9790991" cy="5129609"/>
          </a:xfrm>
          <a:prstGeom prst="rect">
            <a:avLst/>
          </a:prstGeom>
        </p:spPr>
        <p:txBody>
          <a:bodyPr lIns="0" tIns="0" rIns="0" bIns="0" rtlCol="0" anchor="t">
            <a:spAutoFit/>
          </a:bodyPr>
          <a:lstStyle/>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Summer is nearly here so it's time to think about the 101 Critical Days of Summer safety. Historically, it is the largest vacation period of the year for military members, beginning with Memorial Day weekend and ending with Labor Day weekend. The summer months are filled with warm weather, celebrations and longer days. Driving and traveling increase exponentially. The 101 Critical Days of Summer also includes three holidays, which are normally approved for long weekends. </a:t>
            </a: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 </a:t>
            </a: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During these longer days, potential lapses in judgment while engaging in summer activities can impact the readiness of Airmen and Guardians. A general lack of situational awareness and complacency are root causes in numerous off-duty mishaps from last summer.</a:t>
            </a: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 </a:t>
            </a: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The following presentation provides general summer safety information to help you – and your team – maintain an active risk management mindset to ensure an enjoyable and safe summer. </a:t>
            </a:r>
          </a:p>
        </p:txBody>
      </p:sp>
      <p:sp>
        <p:nvSpPr>
          <p:cNvPr id="9" name="TextBox 9"/>
          <p:cNvSpPr txBox="1"/>
          <p:nvPr/>
        </p:nvSpPr>
        <p:spPr>
          <a:xfrm>
            <a:off x="7505676" y="2247900"/>
            <a:ext cx="5171256" cy="463781"/>
          </a:xfrm>
          <a:prstGeom prst="rect">
            <a:avLst/>
          </a:prstGeom>
        </p:spPr>
        <p:txBody>
          <a:bodyPr wrap="square" lIns="0" tIns="0" rIns="0" bIns="0" rtlCol="0" anchor="t">
            <a:spAutoFit/>
          </a:bodyPr>
          <a:lstStyle/>
          <a:p>
            <a:pPr>
              <a:lnSpc>
                <a:spcPts val="3873"/>
              </a:lnSpc>
            </a:pPr>
            <a:r>
              <a:rPr lang="en-US" sz="2766" dirty="0">
                <a:solidFill>
                  <a:srgbClr val="000000"/>
                </a:solidFill>
                <a:latin typeface="Roboto Bold"/>
              </a:rPr>
              <a:t>MANAGING YOUR RISK</a:t>
            </a:r>
          </a:p>
        </p:txBody>
      </p:sp>
      <p:sp>
        <p:nvSpPr>
          <p:cNvPr id="4" name="Freeform 6">
            <a:extLst>
              <a:ext uri="{FF2B5EF4-FFF2-40B4-BE49-F238E27FC236}">
                <a16:creationId xmlns:a16="http://schemas.microsoft.com/office/drawing/2014/main" id="{FBCDAAAB-7276-84EE-9136-ACCAD31643C2}"/>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
        <p:nvSpPr>
          <p:cNvPr id="13" name="TextBox 10">
            <a:extLst>
              <a:ext uri="{FF2B5EF4-FFF2-40B4-BE49-F238E27FC236}">
                <a16:creationId xmlns:a16="http://schemas.microsoft.com/office/drawing/2014/main" id="{2C1F7D55-C95C-702A-5612-F88021063FBC}"/>
              </a:ext>
            </a:extLst>
          </p:cNvPr>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CARDIO ACTIVITIES</a:t>
            </a:r>
          </a:p>
        </p:txBody>
      </p:sp>
      <p:sp>
        <p:nvSpPr>
          <p:cNvPr id="8" name="TextBox 8"/>
          <p:cNvSpPr txBox="1"/>
          <p:nvPr/>
        </p:nvSpPr>
        <p:spPr>
          <a:xfrm>
            <a:off x="7484888" y="2226693"/>
            <a:ext cx="10354480"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WALKING, JOGGING AND EXERCISING SAFELY FOR HEALTH</a:t>
            </a:r>
          </a:p>
        </p:txBody>
      </p:sp>
      <p:sp>
        <p:nvSpPr>
          <p:cNvPr id="10" name="TextBox 10"/>
          <p:cNvSpPr txBox="1"/>
          <p:nvPr/>
        </p:nvSpPr>
        <p:spPr>
          <a:xfrm>
            <a:off x="7543800" y="2767144"/>
            <a:ext cx="10064446" cy="5373266"/>
          </a:xfrm>
          <a:prstGeom prst="rect">
            <a:avLst/>
          </a:prstGeom>
        </p:spPr>
        <p:txBody>
          <a:bodyPr lIns="0" tIns="0" rIns="0" bIns="0" rtlCol="0" anchor="t">
            <a:spAutoFit/>
          </a:bodyPr>
          <a:lstStyle/>
          <a:p>
            <a:pPr>
              <a:lnSpc>
                <a:spcPts val="4399"/>
              </a:lnSpc>
            </a:pPr>
            <a:r>
              <a:rPr lang="en-US" sz="2199" spc="56" dirty="0">
                <a:solidFill>
                  <a:srgbClr val="000000"/>
                </a:solidFill>
                <a:latin typeface="Arimo" panose="020B0604020202020204" charset="0"/>
                <a:ea typeface="Arimo" panose="020B0604020202020204" charset="0"/>
                <a:cs typeface="Arimo" panose="020B0604020202020204" charset="0"/>
              </a:rPr>
              <a:t>Follow our tips to ensure that your jogs are rewarding and safe:</a:t>
            </a:r>
          </a:p>
          <a:p>
            <a:pPr marL="474979" lvl="1" indent="-237490">
              <a:lnSpc>
                <a:spcPts val="2529"/>
              </a:lnSpc>
              <a:buFont typeface="Arial"/>
              <a:buChar char="•"/>
            </a:pPr>
            <a:r>
              <a:rPr lang="en-US" sz="2199" spc="103" dirty="0">
                <a:solidFill>
                  <a:srgbClr val="000000"/>
                </a:solidFill>
                <a:latin typeface="Arimo" panose="020B0604020202020204" charset="0"/>
                <a:ea typeface="Arimo" panose="020B0604020202020204" charset="0"/>
                <a:cs typeface="Arimo" panose="020B0604020202020204" charset="0"/>
              </a:rPr>
              <a:t>Execute warm up exercise before walking, jogging or running. </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marL="474979" lvl="1" indent="-237490">
              <a:lnSpc>
                <a:spcPts val="2529"/>
              </a:lnSpc>
              <a:buFont typeface="Arial"/>
              <a:buChar char="•"/>
            </a:pPr>
            <a:r>
              <a:rPr lang="en-US" sz="2199" spc="103" dirty="0">
                <a:solidFill>
                  <a:srgbClr val="000000"/>
                </a:solidFill>
                <a:latin typeface="Arimo" panose="020B0604020202020204" charset="0"/>
                <a:ea typeface="Arimo" panose="020B0604020202020204" charset="0"/>
                <a:cs typeface="Arimo" panose="020B0604020202020204" charset="0"/>
              </a:rPr>
              <a:t>Choose good shoes for walking, jogging or running.  </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marL="474979" lvl="1" indent="-237490">
              <a:lnSpc>
                <a:spcPts val="2529"/>
              </a:lnSpc>
              <a:buFont typeface="Arial"/>
              <a:buChar char="•"/>
            </a:pPr>
            <a:r>
              <a:rPr lang="en-US" sz="2199" spc="103" dirty="0">
                <a:solidFill>
                  <a:srgbClr val="000000"/>
                </a:solidFill>
                <a:latin typeface="Arimo" panose="020B0604020202020204" charset="0"/>
                <a:ea typeface="Arimo" panose="020B0604020202020204" charset="0"/>
                <a:cs typeface="Arimo" panose="020B0604020202020204" charset="0"/>
              </a:rPr>
              <a:t>Drink plenty of fluids (water or drinks with electrolytes) before, during and after.</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marL="474979" lvl="1" indent="-237490">
              <a:lnSpc>
                <a:spcPts val="2529"/>
              </a:lnSpc>
              <a:buFont typeface="Arial"/>
              <a:buChar char="•"/>
            </a:pPr>
            <a:r>
              <a:rPr lang="en-US" sz="2199" spc="103" dirty="0">
                <a:solidFill>
                  <a:srgbClr val="000000"/>
                </a:solidFill>
                <a:latin typeface="Arimo" panose="020B0604020202020204" charset="0"/>
                <a:ea typeface="Arimo" panose="020B0604020202020204" charset="0"/>
                <a:cs typeface="Arimo" panose="020B0604020202020204" charset="0"/>
              </a:rPr>
              <a:t>Watch for signs of heat cramps, heat exhaustion or heat stroke.  </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marL="474979" lvl="1" indent="-237490">
              <a:lnSpc>
                <a:spcPts val="2529"/>
              </a:lnSpc>
              <a:buFont typeface="Arial"/>
              <a:buChar char="•"/>
            </a:pPr>
            <a:r>
              <a:rPr lang="en-US" sz="2199" spc="103" dirty="0">
                <a:solidFill>
                  <a:srgbClr val="000000"/>
                </a:solidFill>
                <a:latin typeface="Arimo" panose="020B0604020202020204" charset="0"/>
                <a:ea typeface="Arimo" panose="020B0604020202020204" charset="0"/>
                <a:cs typeface="Arimo" panose="020B0604020202020204" charset="0"/>
              </a:rPr>
              <a:t>Allow a cool down period.</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marL="474979" lvl="1" indent="-237490">
              <a:lnSpc>
                <a:spcPts val="2529"/>
              </a:lnSpc>
              <a:buFont typeface="Arial"/>
              <a:buChar char="•"/>
            </a:pPr>
            <a:r>
              <a:rPr lang="en-US" sz="2199" spc="103" dirty="0">
                <a:solidFill>
                  <a:srgbClr val="000000"/>
                </a:solidFill>
                <a:latin typeface="Arimo" panose="020B0604020202020204" charset="0"/>
                <a:ea typeface="Arimo" panose="020B0604020202020204" charset="0"/>
                <a:cs typeface="Arimo" panose="020B0604020202020204" charset="0"/>
              </a:rPr>
              <a:t>Walk, jog or run on sidewalks facing traffic. Exercise caution when walking, jogging, or running, near roadways.  </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marL="474979" lvl="1" indent="-237490" algn="l">
              <a:lnSpc>
                <a:spcPts val="2529"/>
              </a:lnSpc>
              <a:buFont typeface="Arial"/>
              <a:buChar char="•"/>
            </a:pPr>
            <a:r>
              <a:rPr lang="en-US" sz="2199" spc="103" dirty="0">
                <a:solidFill>
                  <a:srgbClr val="000000"/>
                </a:solidFill>
                <a:latin typeface="Arimo" panose="020B0604020202020204" charset="0"/>
                <a:ea typeface="Arimo" panose="020B0604020202020204" charset="0"/>
                <a:cs typeface="Arimo" panose="020B0604020202020204" charset="0"/>
              </a:rPr>
              <a:t>Wear bright-colored clothing to improve your visibility.</a:t>
            </a:r>
          </a:p>
        </p:txBody>
      </p:sp>
      <p:pic>
        <p:nvPicPr>
          <p:cNvPr id="13" name="Picture 12">
            <a:extLst>
              <a:ext uri="{FF2B5EF4-FFF2-40B4-BE49-F238E27FC236}">
                <a16:creationId xmlns:a16="http://schemas.microsoft.com/office/drawing/2014/main" id="{72740E0C-3B79-557D-0730-06176898E074}"/>
              </a:ext>
            </a:extLst>
          </p:cNvPr>
          <p:cNvPicPr>
            <a:picLocks noChangeAspect="1"/>
          </p:cNvPicPr>
          <p:nvPr/>
        </p:nvPicPr>
        <p:blipFill>
          <a:blip r:embed="rId2" cstate="print">
            <a:extLst>
              <a:ext uri="{28A0092B-C50C-407E-A947-70E740481C1C}">
                <a14:useLocalDpi xmlns:a14="http://schemas.microsoft.com/office/drawing/2010/main" val="0"/>
              </a:ext>
            </a:extLst>
          </a:blip>
          <a:srcRect l="9100" t="206" r="42210" b="-206"/>
          <a:stretch/>
        </p:blipFill>
        <p:spPr>
          <a:xfrm>
            <a:off x="0" y="0"/>
            <a:ext cx="6736301" cy="9258300"/>
          </a:xfrm>
          <a:prstGeom prst="rect">
            <a:avLst/>
          </a:prstGeom>
        </p:spPr>
      </p:pic>
      <p:sp>
        <p:nvSpPr>
          <p:cNvPr id="6" name="Freeform 3">
            <a:extLst>
              <a:ext uri="{FF2B5EF4-FFF2-40B4-BE49-F238E27FC236}">
                <a16:creationId xmlns:a16="http://schemas.microsoft.com/office/drawing/2014/main" id="{AF74AF2F-E362-8A65-B33F-9369C447AF67}"/>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30</a:t>
            </a:r>
          </a:p>
        </p:txBody>
      </p:sp>
      <p:sp>
        <p:nvSpPr>
          <p:cNvPr id="2" name="Freeform 6">
            <a:extLst>
              <a:ext uri="{FF2B5EF4-FFF2-40B4-BE49-F238E27FC236}">
                <a16:creationId xmlns:a16="http://schemas.microsoft.com/office/drawing/2014/main" id="{E7A1C43C-AC2E-2D22-271E-C7E5ACABDE61}"/>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9525"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t="7609" b="3124"/>
          <a:stretch>
            <a:fillRect/>
          </a:stretch>
        </p:blipFill>
        <p:spPr>
          <a:xfrm>
            <a:off x="11406380" y="0"/>
            <a:ext cx="6881620" cy="9251437"/>
          </a:xfrm>
          <a:prstGeom prst="rect">
            <a:avLst/>
          </a:prstGeom>
        </p:spPr>
      </p:pic>
      <p:sp>
        <p:nvSpPr>
          <p:cNvPr id="7" name="TextBox 7"/>
          <p:cNvSpPr txBox="1"/>
          <p:nvPr/>
        </p:nvSpPr>
        <p:spPr>
          <a:xfrm>
            <a:off x="228600" y="2705100"/>
            <a:ext cx="10141639" cy="6732612"/>
          </a:xfrm>
          <a:prstGeom prst="rect">
            <a:avLst/>
          </a:prstGeom>
        </p:spPr>
        <p:txBody>
          <a:bodyPr lIns="0" tIns="0" rIns="0" bIns="0" rtlCol="0" anchor="t">
            <a:spAutoFit/>
          </a:bodyPr>
          <a:lstStyle/>
          <a:p>
            <a:pPr marL="474979" lvl="1" indent="-237490">
              <a:lnSpc>
                <a:spcPts val="2529"/>
              </a:lnSpc>
              <a:buFont typeface="Arial"/>
              <a:buChar char="•"/>
            </a:pPr>
            <a:r>
              <a:rPr lang="en-US" sz="2199" spc="56" dirty="0">
                <a:solidFill>
                  <a:srgbClr val="000000"/>
                </a:solidFill>
                <a:latin typeface="Arimo"/>
              </a:rPr>
              <a:t>Jog in a familiar area but vary your routes. Changing the route you take can prevent someone from noting your schedule or movements.</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Jog in open spaces, away from bushes or alcoves where someone could hide.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Carry your ID. If you suspect you’re being followed, call the police immediately and find a safe place to wait for them to arrive.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Carry a whistle or shrill alarm to summon help if needed.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Take a key with you. Don’t leave your house unlocked.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Do not run with your phone or other valuables in sight.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Avoid jogging in secluded areas or at night. If you do run after dark, do so in well-lit and populated areas and consider buying reflective running gear or a runner’s light so you’re highly visible to traffic.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Recruit a friend. Runners in pairs or groups are fewer appealing targets.</a:t>
            </a:r>
          </a:p>
          <a:p>
            <a:pPr>
              <a:lnSpc>
                <a:spcPts val="2529"/>
              </a:lnSpc>
            </a:pPr>
            <a:endParaRPr lang="en-US" sz="2199" spc="56" dirty="0">
              <a:solidFill>
                <a:srgbClr val="000000"/>
              </a:solidFill>
              <a:latin typeface="Arimo"/>
            </a:endParaRPr>
          </a:p>
        </p:txBody>
      </p:sp>
      <p:sp>
        <p:nvSpPr>
          <p:cNvPr id="8" name="TextBox 8"/>
          <p:cNvSpPr txBox="1"/>
          <p:nvPr/>
        </p:nvSpPr>
        <p:spPr>
          <a:xfrm>
            <a:off x="4579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CARDIO ACTIVITIES</a:t>
            </a:r>
          </a:p>
        </p:txBody>
      </p:sp>
      <p:sp>
        <p:nvSpPr>
          <p:cNvPr id="9" name="TextBox 9"/>
          <p:cNvSpPr txBox="1"/>
          <p:nvPr/>
        </p:nvSpPr>
        <p:spPr>
          <a:xfrm>
            <a:off x="534109" y="2154596"/>
            <a:ext cx="10819691"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WALKING, JOGGING AND EXERCISING SAFELY FOR SECURITY</a:t>
            </a:r>
          </a:p>
        </p:txBody>
      </p:sp>
      <p:pic>
        <p:nvPicPr>
          <p:cNvPr id="12" name="Picture 11">
            <a:extLst>
              <a:ext uri="{FF2B5EF4-FFF2-40B4-BE49-F238E27FC236}">
                <a16:creationId xmlns:a16="http://schemas.microsoft.com/office/drawing/2014/main" id="{309F1233-4081-8A2E-C64A-935FCCE7C42A}"/>
              </a:ext>
            </a:extLst>
          </p:cNvPr>
          <p:cNvPicPr>
            <a:picLocks noChangeAspect="1"/>
          </p:cNvPicPr>
          <p:nvPr/>
        </p:nvPicPr>
        <p:blipFill>
          <a:blip r:embed="rId3" cstate="print">
            <a:extLst>
              <a:ext uri="{28A0092B-C50C-407E-A947-70E740481C1C}">
                <a14:useLocalDpi xmlns:a14="http://schemas.microsoft.com/office/drawing/2010/main" val="0"/>
              </a:ext>
            </a:extLst>
          </a:blip>
          <a:srcRect l="14276" t="-225" r="35548" b="225"/>
          <a:stretch/>
        </p:blipFill>
        <p:spPr>
          <a:xfrm>
            <a:off x="11354501" y="0"/>
            <a:ext cx="6965837" cy="9251437"/>
          </a:xfrm>
          <a:prstGeom prst="rect">
            <a:avLst/>
          </a:prstGeom>
        </p:spPr>
      </p:pic>
      <p:sp>
        <p:nvSpPr>
          <p:cNvPr id="11" name="Freeform 3">
            <a:extLst>
              <a:ext uri="{FF2B5EF4-FFF2-40B4-BE49-F238E27FC236}">
                <a16:creationId xmlns:a16="http://schemas.microsoft.com/office/drawing/2014/main" id="{817EAD99-C9F8-74AE-389F-4EB94D1C56C7}"/>
              </a:ext>
            </a:extLst>
          </p:cNvPr>
          <p:cNvSpPr/>
          <p:nvPr/>
        </p:nvSpPr>
        <p:spPr>
          <a:xfrm>
            <a:off x="0" y="9251436"/>
            <a:ext cx="18320338" cy="1035563"/>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31</a:t>
            </a:r>
          </a:p>
        </p:txBody>
      </p:sp>
      <p:sp>
        <p:nvSpPr>
          <p:cNvPr id="2" name="Freeform 6">
            <a:extLst>
              <a:ext uri="{FF2B5EF4-FFF2-40B4-BE49-F238E27FC236}">
                <a16:creationId xmlns:a16="http://schemas.microsoft.com/office/drawing/2014/main" id="{98FADF33-25AE-64CE-ECCB-8097D8EC3D7C}"/>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13325" r="37636"/>
          <a:stretch>
            <a:fillRect/>
          </a:stretch>
        </p:blipFill>
        <p:spPr>
          <a:xfrm>
            <a:off x="0" y="0"/>
            <a:ext cx="6935833"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CARDIO ACTIVITIES</a:t>
            </a:r>
          </a:p>
        </p:txBody>
      </p:sp>
      <p:sp>
        <p:nvSpPr>
          <p:cNvPr id="8" name="TextBox 8"/>
          <p:cNvSpPr txBox="1"/>
          <p:nvPr/>
        </p:nvSpPr>
        <p:spPr>
          <a:xfrm>
            <a:off x="7484888" y="2226693"/>
            <a:ext cx="10354480"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BIKING SAFELY</a:t>
            </a:r>
          </a:p>
        </p:txBody>
      </p:sp>
      <p:sp>
        <p:nvSpPr>
          <p:cNvPr id="10" name="TextBox 10"/>
          <p:cNvSpPr txBox="1"/>
          <p:nvPr/>
        </p:nvSpPr>
        <p:spPr>
          <a:xfrm>
            <a:off x="7484888" y="2900680"/>
            <a:ext cx="10064446" cy="5671820"/>
          </a:xfrm>
          <a:prstGeom prst="rect">
            <a:avLst/>
          </a:prstGeom>
        </p:spPr>
        <p:txBody>
          <a:bodyPr lIns="0" tIns="0" rIns="0" bIns="0" rtlCol="0" anchor="t">
            <a:spAutoFit/>
          </a:bodyPr>
          <a:lstStyle/>
          <a:p>
            <a:pPr>
              <a:lnSpc>
                <a:spcPts val="2529"/>
              </a:lnSpc>
            </a:pPr>
            <a:r>
              <a:rPr lang="en-US" sz="2199" spc="56" dirty="0">
                <a:solidFill>
                  <a:srgbClr val="000000"/>
                </a:solidFill>
                <a:latin typeface="Arimo"/>
              </a:rPr>
              <a:t>When a crash occurs between a vehicle and a bike, it’s the cyclist who is most likely to be injured. A large percentage of crashes can be avoided if motorists and cyclists follow the rules of the road and watch out for each other.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Wear equipment to protect you and make you more visible to others, like an approved bike helmet, bright clothing (during the day), reflective gear, and a white front light and red rear light and reflectors on your bike (at night or when visibility is poor).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Remember to use arm and hand signals.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Ride with traffic, not against it. </a:t>
            </a:r>
          </a:p>
          <a:p>
            <a:pPr>
              <a:lnSpc>
                <a:spcPts val="2529"/>
              </a:lnSpc>
            </a:pPr>
            <a:endParaRPr lang="en-US" sz="2199" spc="56" dirty="0">
              <a:solidFill>
                <a:srgbClr val="000000"/>
              </a:solidFill>
              <a:latin typeface="Arimo"/>
            </a:endParaRPr>
          </a:p>
          <a:p>
            <a:pPr marL="474979" lvl="1" indent="-237490" algn="l">
              <a:lnSpc>
                <a:spcPts val="2529"/>
              </a:lnSpc>
              <a:buFont typeface="Arial"/>
              <a:buChar char="•"/>
            </a:pPr>
            <a:r>
              <a:rPr lang="en-US" sz="2199" spc="56" dirty="0">
                <a:solidFill>
                  <a:srgbClr val="000000"/>
                </a:solidFill>
                <a:latin typeface="Arimo"/>
              </a:rPr>
              <a:t>Avoid riding at night, if possible. If you must ride at night, install front and rear lights on your bicycle and wear reflective clothing. It’s the law! Regardless of the season, bicyclist deaths occurred most often between 6 p.m. and 9 p.m.  </a:t>
            </a:r>
          </a:p>
        </p:txBody>
      </p:sp>
      <p:sp>
        <p:nvSpPr>
          <p:cNvPr id="11" name="Freeform 3">
            <a:extLst>
              <a:ext uri="{FF2B5EF4-FFF2-40B4-BE49-F238E27FC236}">
                <a16:creationId xmlns:a16="http://schemas.microsoft.com/office/drawing/2014/main" id="{BE48650B-6FF2-0371-3592-1997B2323C15}"/>
              </a:ext>
            </a:extLst>
          </p:cNvPr>
          <p:cNvSpPr/>
          <p:nvPr/>
        </p:nvSpPr>
        <p:spPr>
          <a:xfrm>
            <a:off x="0" y="9244012"/>
            <a:ext cx="18288002" cy="1042988"/>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32</a:t>
            </a:r>
          </a:p>
        </p:txBody>
      </p:sp>
      <p:sp>
        <p:nvSpPr>
          <p:cNvPr id="2" name="Freeform 6">
            <a:extLst>
              <a:ext uri="{FF2B5EF4-FFF2-40B4-BE49-F238E27FC236}">
                <a16:creationId xmlns:a16="http://schemas.microsoft.com/office/drawing/2014/main" id="{105B33F0-3872-8FF1-C8B9-CF0E031C031C}"/>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57150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457909" y="720725"/>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CARDIO ACTIVITIES</a:t>
            </a:r>
          </a:p>
        </p:txBody>
      </p:sp>
      <p:sp>
        <p:nvSpPr>
          <p:cNvPr id="8" name="TextBox 8"/>
          <p:cNvSpPr txBox="1"/>
          <p:nvPr/>
        </p:nvSpPr>
        <p:spPr>
          <a:xfrm>
            <a:off x="534109" y="2019300"/>
            <a:ext cx="10819691"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BIKING SAFELY CONTINUED</a:t>
            </a:r>
          </a:p>
        </p:txBody>
      </p:sp>
      <p:sp>
        <p:nvSpPr>
          <p:cNvPr id="10" name="TextBox 10"/>
          <p:cNvSpPr txBox="1"/>
          <p:nvPr/>
        </p:nvSpPr>
        <p:spPr>
          <a:xfrm>
            <a:off x="238830" y="2628900"/>
            <a:ext cx="10064446" cy="6412012"/>
          </a:xfrm>
          <a:prstGeom prst="rect">
            <a:avLst/>
          </a:prstGeom>
        </p:spPr>
        <p:txBody>
          <a:bodyPr lIns="0" tIns="0" rIns="0" bIns="0" rtlCol="0" anchor="t">
            <a:spAutoFit/>
          </a:bodyPr>
          <a:lstStyle/>
          <a:p>
            <a:pPr marL="474979" lvl="1" indent="-237490">
              <a:lnSpc>
                <a:spcPts val="2529"/>
              </a:lnSpc>
              <a:buFont typeface="Arial"/>
              <a:buChar char="•"/>
            </a:pPr>
            <a:r>
              <a:rPr lang="en-US" sz="2199" spc="103" dirty="0">
                <a:solidFill>
                  <a:srgbClr val="000000"/>
                </a:solidFill>
                <a:latin typeface="Arimo" panose="020B0604020202020204" charset="0"/>
                <a:ea typeface="Arimo" panose="020B0604020202020204" charset="0"/>
                <a:cs typeface="Arimo" panose="020B0604020202020204" charset="0"/>
              </a:rPr>
              <a:t>Of the 1,377 bicyclist deaths in 2023, 937 died in motor-vehicle crashes and 440 in other non-traffic incidents, according to National Center for Health Statistics mortality data. Males accounted for 89% of all bicycle deaths, over eight times the fatalities for females.</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marL="474979" lvl="1" indent="-237490">
              <a:lnSpc>
                <a:spcPts val="2529"/>
              </a:lnSpc>
              <a:buFont typeface="Arial"/>
              <a:buChar char="•"/>
            </a:pPr>
            <a:r>
              <a:rPr lang="en-US" sz="2199" spc="103" dirty="0">
                <a:solidFill>
                  <a:srgbClr val="000000"/>
                </a:solidFill>
                <a:latin typeface="Arimo" panose="020B0604020202020204" charset="0"/>
                <a:ea typeface="Arimo" panose="020B0604020202020204" charset="0"/>
                <a:cs typeface="Arimo" panose="020B0604020202020204" charset="0"/>
              </a:rPr>
              <a:t>Bicycle-related deaths peak in the summer months, starting in July, and they remain high through October. In 2023, the most deaths occurred in October (156) and the fewest in February (81).</a:t>
            </a:r>
          </a:p>
          <a:p>
            <a:pPr marL="237489" lvl="1">
              <a:lnSpc>
                <a:spcPts val="2529"/>
              </a:lnSpc>
            </a:pPr>
            <a:r>
              <a:rPr lang="en-US" sz="1400" spc="103" dirty="0">
                <a:solidFill>
                  <a:srgbClr val="000000"/>
                </a:solidFill>
                <a:latin typeface="Arimo" panose="020B0604020202020204" charset="0"/>
                <a:ea typeface="Arimo" panose="020B0604020202020204" charset="0"/>
                <a:cs typeface="Arimo" panose="020B0604020202020204" charset="0"/>
              </a:rPr>
              <a:t>    https://injuryfacts.nsc.org/home-and-community/safety-topics/bicycle-deaths/</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marL="474979" lvl="1" indent="-237490">
              <a:lnSpc>
                <a:spcPts val="2529"/>
              </a:lnSpc>
              <a:buFont typeface="Arial"/>
              <a:buChar char="•"/>
            </a:pPr>
            <a:r>
              <a:rPr lang="en-US" sz="2199" spc="56" dirty="0">
                <a:solidFill>
                  <a:srgbClr val="000000"/>
                </a:solidFill>
                <a:latin typeface="Arimo" panose="020B0604020202020204" charset="0"/>
                <a:ea typeface="Arimo" panose="020B0604020202020204" charset="0"/>
                <a:cs typeface="Arimo" panose="020B0604020202020204" charset="0"/>
              </a:rPr>
              <a:t>Ride a bike that fits you. If it’s too big, it’s harder to control the bike. </a:t>
            </a:r>
          </a:p>
          <a:p>
            <a:pPr>
              <a:lnSpc>
                <a:spcPts val="2529"/>
              </a:lnSpc>
            </a:pPr>
            <a:endParaRPr lang="en-US" sz="2199" spc="56" dirty="0">
              <a:solidFill>
                <a:srgbClr val="000000"/>
              </a:solidFill>
              <a:latin typeface="Arimo" panose="020B0604020202020204" charset="0"/>
              <a:ea typeface="Arimo" panose="020B0604020202020204" charset="0"/>
              <a:cs typeface="Arimo" panose="020B0604020202020204" charset="0"/>
            </a:endParaRPr>
          </a:p>
          <a:p>
            <a:pPr marL="474979" lvl="1" indent="-237490">
              <a:lnSpc>
                <a:spcPts val="2529"/>
              </a:lnSpc>
              <a:buFont typeface="Arial"/>
              <a:buChar char="•"/>
            </a:pPr>
            <a:r>
              <a:rPr lang="en-US" sz="2199" spc="56" dirty="0">
                <a:solidFill>
                  <a:srgbClr val="000000"/>
                </a:solidFill>
                <a:latin typeface="Arimo" panose="020B0604020202020204" charset="0"/>
                <a:ea typeface="Arimo" panose="020B0604020202020204" charset="0"/>
                <a:cs typeface="Arimo" panose="020B0604020202020204" charset="0"/>
              </a:rPr>
              <a:t>Carry all items in a backpack or strapped to the back of the bike. </a:t>
            </a:r>
          </a:p>
          <a:p>
            <a:pPr>
              <a:lnSpc>
                <a:spcPts val="2529"/>
              </a:lnSpc>
            </a:pPr>
            <a:endParaRPr lang="en-US" sz="2199" spc="56" dirty="0">
              <a:solidFill>
                <a:srgbClr val="000000"/>
              </a:solidFill>
              <a:latin typeface="Arimo" panose="020B0604020202020204" charset="0"/>
              <a:ea typeface="Arimo" panose="020B0604020202020204" charset="0"/>
              <a:cs typeface="Arimo" panose="020B0604020202020204" charset="0"/>
            </a:endParaRPr>
          </a:p>
          <a:p>
            <a:pPr marL="474979" lvl="1" indent="-237490">
              <a:lnSpc>
                <a:spcPts val="2529"/>
              </a:lnSpc>
              <a:buFont typeface="Arial"/>
              <a:buChar char="•"/>
            </a:pPr>
            <a:r>
              <a:rPr lang="en-US" sz="2199" spc="56" dirty="0">
                <a:solidFill>
                  <a:srgbClr val="000000"/>
                </a:solidFill>
                <a:latin typeface="Arimo" panose="020B0604020202020204" charset="0"/>
                <a:ea typeface="Arimo" panose="020B0604020202020204" charset="0"/>
                <a:cs typeface="Arimo" panose="020B0604020202020204" charset="0"/>
              </a:rPr>
              <a:t>Tuck and tie your shoelaces and pant legs so they don’t get caught in your bike chain. </a:t>
            </a:r>
          </a:p>
          <a:p>
            <a:pPr>
              <a:lnSpc>
                <a:spcPts val="2529"/>
              </a:lnSpc>
            </a:pPr>
            <a:endParaRPr lang="en-US" sz="2199" spc="56" dirty="0">
              <a:solidFill>
                <a:srgbClr val="000000"/>
              </a:solidFill>
              <a:latin typeface="Arimo" panose="020B0604020202020204" charset="0"/>
              <a:ea typeface="Arimo" panose="020B0604020202020204" charset="0"/>
              <a:cs typeface="Arimo" panose="020B0604020202020204" charset="0"/>
            </a:endParaRPr>
          </a:p>
          <a:p>
            <a:pPr marL="474979" lvl="1" indent="-237490" algn="l">
              <a:lnSpc>
                <a:spcPts val="2529"/>
              </a:lnSpc>
              <a:buFont typeface="Arial"/>
              <a:buChar char="•"/>
            </a:pPr>
            <a:r>
              <a:rPr lang="en-US" sz="2199" spc="56" dirty="0">
                <a:solidFill>
                  <a:srgbClr val="000000"/>
                </a:solidFill>
                <a:latin typeface="Arimo" panose="020B0604020202020204" charset="0"/>
                <a:ea typeface="Arimo" panose="020B0604020202020204" charset="0"/>
                <a:cs typeface="Arimo" panose="020B0604020202020204" charset="0"/>
              </a:rPr>
              <a:t>Plan your route, choose routes with less traffic and slower speeds. Your safest route may be away from traffic altogether, in a bike lane or on a bike path. </a:t>
            </a:r>
          </a:p>
        </p:txBody>
      </p:sp>
      <p:pic>
        <p:nvPicPr>
          <p:cNvPr id="12" name="Picture 11" descr="A picture containing water, outdoor, person, sky&#10;&#10;Description automatically generated">
            <a:extLst>
              <a:ext uri="{FF2B5EF4-FFF2-40B4-BE49-F238E27FC236}">
                <a16:creationId xmlns:a16="http://schemas.microsoft.com/office/drawing/2014/main" id="{802648B9-7F67-0255-B789-08638D9EF1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104" r="23667" b="6624"/>
          <a:stretch/>
        </p:blipFill>
        <p:spPr>
          <a:xfrm>
            <a:off x="10668000" y="4762"/>
            <a:ext cx="7620000" cy="9258300"/>
          </a:xfrm>
          <a:prstGeom prst="rect">
            <a:avLst/>
          </a:prstGeom>
        </p:spPr>
      </p:pic>
      <p:sp>
        <p:nvSpPr>
          <p:cNvPr id="6" name="Freeform 3">
            <a:extLst>
              <a:ext uri="{FF2B5EF4-FFF2-40B4-BE49-F238E27FC236}">
                <a16:creationId xmlns:a16="http://schemas.microsoft.com/office/drawing/2014/main" id="{6AD78738-67FF-4B69-3A3E-7FEF3F73D30A}"/>
              </a:ext>
            </a:extLst>
          </p:cNvPr>
          <p:cNvSpPr/>
          <p:nvPr/>
        </p:nvSpPr>
        <p:spPr>
          <a:xfrm>
            <a:off x="-2" y="9253538"/>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33</a:t>
            </a:r>
          </a:p>
        </p:txBody>
      </p:sp>
      <p:sp>
        <p:nvSpPr>
          <p:cNvPr id="2" name="Freeform 6">
            <a:extLst>
              <a:ext uri="{FF2B5EF4-FFF2-40B4-BE49-F238E27FC236}">
                <a16:creationId xmlns:a16="http://schemas.microsoft.com/office/drawing/2014/main" id="{2AE66B86-B46C-F892-EA6A-8928C41F8151}"/>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adFill>
              <a:gsLst>
                <a:gs pos="0">
                  <a:srgbClr val="FF7C00"/>
                </a:gs>
                <a:gs pos="100000">
                  <a:srgbClr val="FAE30E"/>
                </a:gs>
              </a:gsLst>
              <a:lin ang="5400000" scaled="1"/>
            </a:gradFill>
          </p:spPr>
          <p:txBody>
            <a:bodyPr/>
            <a:lstStyle/>
            <a:p>
              <a:endParaRPr lang="en-US"/>
            </a:p>
          </p:txBody>
        </p:sp>
      </p:grpSp>
      <p:grpSp>
        <p:nvGrpSpPr>
          <p:cNvPr id="4" name="Group 4"/>
          <p:cNvGrpSpPr/>
          <p:nvPr/>
        </p:nvGrpSpPr>
        <p:grpSpPr>
          <a:xfrm>
            <a:off x="6425880" y="4148299"/>
            <a:ext cx="10795321" cy="1838303"/>
            <a:chOff x="85256" y="0"/>
            <a:chExt cx="6487423" cy="1105503"/>
          </a:xfrm>
          <a:solidFill>
            <a:schemeClr val="bg1"/>
          </a:solidFill>
        </p:grpSpPr>
        <p:sp>
          <p:nvSpPr>
            <p:cNvPr id="5" name="Freeform 5"/>
            <p:cNvSpPr/>
            <p:nvPr/>
          </p:nvSpPr>
          <p:spPr>
            <a:xfrm>
              <a:off x="85256" y="0"/>
              <a:ext cx="6487423" cy="1105503"/>
            </a:xfrm>
            <a:custGeom>
              <a:avLst/>
              <a:gdLst/>
              <a:ahLst/>
              <a:cxnLst/>
              <a:rect l="l" t="t" r="r" b="b"/>
              <a:pathLst>
                <a:path w="6487423" h="1105503">
                  <a:moveTo>
                    <a:pt x="0" y="0"/>
                  </a:moveTo>
                  <a:lnTo>
                    <a:pt x="6487423" y="0"/>
                  </a:lnTo>
                  <a:lnTo>
                    <a:pt x="6487423" y="1105503"/>
                  </a:lnTo>
                  <a:lnTo>
                    <a:pt x="0" y="1105503"/>
                  </a:lnTo>
                  <a:close/>
                </a:path>
              </a:pathLst>
            </a:custGeom>
            <a:gradFill>
              <a:gsLst>
                <a:gs pos="0">
                  <a:srgbClr val="FF7C00"/>
                </a:gs>
                <a:gs pos="100000">
                  <a:srgbClr val="FAE30E"/>
                </a:gs>
              </a:gsLst>
              <a:lin ang="5400000" scaled="1"/>
            </a:gradFill>
          </p:spPr>
          <p:txBody>
            <a:bodyPr/>
            <a:lstStyle/>
            <a:p>
              <a:endParaRPr lang="en-US"/>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Lst>
          </a:blip>
          <a:srcRect l="11970" r="11970"/>
          <a:stretch/>
        </p:blipFill>
        <p:spPr>
          <a:xfrm>
            <a:off x="542117" y="0"/>
            <a:ext cx="5347819" cy="4688038"/>
          </a:xfrm>
          <a:prstGeom prst="rect">
            <a:avLst/>
          </a:prstGeom>
        </p:spPr>
      </p:pic>
      <p:pic>
        <p:nvPicPr>
          <p:cNvPr id="7" name="Picture 7"/>
          <p:cNvPicPr>
            <a:picLocks noChangeAspect="1"/>
          </p:cNvPicPr>
          <p:nvPr/>
        </p:nvPicPr>
        <p:blipFill>
          <a:blip r:embed="rId3"/>
          <a:srcRect l="4388" r="4347"/>
          <a:stretch>
            <a:fillRect/>
          </a:stretch>
        </p:blipFill>
        <p:spPr>
          <a:xfrm>
            <a:off x="542117" y="5446862"/>
            <a:ext cx="5347819" cy="4840138"/>
          </a:xfrm>
          <a:prstGeom prst="rect">
            <a:avLst/>
          </a:prstGeom>
        </p:spPr>
      </p:pic>
      <p:sp>
        <p:nvSpPr>
          <p:cNvPr id="8" name="TextBox 8"/>
          <p:cNvSpPr txBox="1"/>
          <p:nvPr/>
        </p:nvSpPr>
        <p:spPr>
          <a:xfrm>
            <a:off x="6425880" y="4592788"/>
            <a:ext cx="10819691" cy="827599"/>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  </a:t>
            </a:r>
            <a:r>
              <a:rPr lang="en-US" sz="5000" spc="5" dirty="0">
                <a:solidFill>
                  <a:srgbClr val="0663AF"/>
                </a:solidFill>
                <a:latin typeface="Gordita Bold"/>
              </a:rPr>
              <a:t>FIREARMS SAFETY</a:t>
            </a:r>
          </a:p>
        </p:txBody>
      </p:sp>
      <p:sp>
        <p:nvSpPr>
          <p:cNvPr id="9" name="TextBox 9"/>
          <p:cNvSpPr txBox="1"/>
          <p:nvPr/>
        </p:nvSpPr>
        <p:spPr>
          <a:xfrm>
            <a:off x="7206042" y="6210300"/>
            <a:ext cx="9299816" cy="1386598"/>
          </a:xfrm>
          <a:prstGeom prst="rect">
            <a:avLst/>
          </a:prstGeom>
        </p:spPr>
        <p:txBody>
          <a:bodyPr lIns="0" tIns="0" rIns="0" bIns="0" rtlCol="0" anchor="t">
            <a:spAutoFit/>
          </a:bodyPr>
          <a:lstStyle/>
          <a:p>
            <a:pPr>
              <a:lnSpc>
                <a:spcPts val="3655"/>
              </a:lnSpc>
            </a:pPr>
            <a:r>
              <a:rPr lang="en-US" sz="3179" spc="149" dirty="0">
                <a:solidFill>
                  <a:srgbClr val="000000"/>
                </a:solidFill>
                <a:latin typeface="Arimo" panose="020B0604020202020204" charset="0"/>
                <a:ea typeface="Arimo" panose="020B0604020202020204" charset="0"/>
                <a:cs typeface="Arimo" panose="020B0604020202020204" charset="0"/>
              </a:rPr>
              <a:t>In 2023, gun-related deaths in the U.S. decreased 3% compared </a:t>
            </a:r>
            <a:r>
              <a:rPr lang="en-US" sz="3179" spc="149">
                <a:solidFill>
                  <a:srgbClr val="000000"/>
                </a:solidFill>
                <a:latin typeface="Arimo" panose="020B0604020202020204" charset="0"/>
                <a:ea typeface="Arimo" panose="020B0604020202020204" charset="0"/>
                <a:cs typeface="Arimo" panose="020B0604020202020204" charset="0"/>
              </a:rPr>
              <a:t>to 2022. </a:t>
            </a:r>
          </a:p>
          <a:p>
            <a:pPr>
              <a:lnSpc>
                <a:spcPts val="3655"/>
              </a:lnSpc>
            </a:pPr>
            <a:r>
              <a:rPr lang="en-US" sz="2800" spc="149">
                <a:solidFill>
                  <a:srgbClr val="000000"/>
                </a:solidFill>
                <a:latin typeface="Arimo" panose="020B0604020202020204" charset="0"/>
                <a:ea typeface="Arimo" panose="020B0604020202020204" charset="0"/>
                <a:cs typeface="Arimo" panose="020B0604020202020204" charset="0"/>
              </a:rPr>
              <a:t>(</a:t>
            </a:r>
            <a:r>
              <a:rPr lang="en-US" sz="2800" spc="149" dirty="0">
                <a:solidFill>
                  <a:srgbClr val="000000"/>
                </a:solidFill>
                <a:latin typeface="Arimo" panose="020B0604020202020204" charset="0"/>
                <a:ea typeface="Arimo" panose="020B0604020202020204" charset="0"/>
                <a:cs typeface="Arimo" panose="020B0604020202020204" charset="0"/>
              </a:rPr>
              <a:t>Source: National Safety Council)</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34</a:t>
            </a:r>
          </a:p>
        </p:txBody>
      </p:sp>
      <p:sp>
        <p:nvSpPr>
          <p:cNvPr id="11" name="Freeform 6">
            <a:extLst>
              <a:ext uri="{FF2B5EF4-FFF2-40B4-BE49-F238E27FC236}">
                <a16:creationId xmlns:a16="http://schemas.microsoft.com/office/drawing/2014/main" id="{9CC655EF-5532-5823-F441-D0C2EAE225A3}"/>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189123" y="851890"/>
            <a:ext cx="11098877" cy="1226239"/>
            <a:chOff x="0" y="0"/>
            <a:chExt cx="9330220" cy="1032371"/>
          </a:xfrm>
          <a:solidFill>
            <a:srgbClr val="29ABE2"/>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txBody>
            <a:bodyPr/>
            <a:lstStyle/>
            <a:p>
              <a:endParaRPr lang="en-US"/>
            </a:p>
          </p:txBody>
        </p:sp>
      </p:grpSp>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HANDLE FIREARMS SAFELY</a:t>
            </a:r>
          </a:p>
        </p:txBody>
      </p:sp>
      <p:sp>
        <p:nvSpPr>
          <p:cNvPr id="8" name="TextBox 8"/>
          <p:cNvSpPr txBox="1"/>
          <p:nvPr/>
        </p:nvSpPr>
        <p:spPr>
          <a:xfrm>
            <a:off x="7484888" y="2226693"/>
            <a:ext cx="10354480"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AVOID COMPLACENCY WITH PRIVATELY-OWNED FIREARMS</a:t>
            </a:r>
          </a:p>
        </p:txBody>
      </p:sp>
      <p:sp>
        <p:nvSpPr>
          <p:cNvPr id="10" name="TextBox 10"/>
          <p:cNvSpPr txBox="1"/>
          <p:nvPr/>
        </p:nvSpPr>
        <p:spPr>
          <a:xfrm>
            <a:off x="7484888" y="2992282"/>
            <a:ext cx="9468815" cy="6412012"/>
          </a:xfrm>
          <a:prstGeom prst="rect">
            <a:avLst/>
          </a:prstGeom>
        </p:spPr>
        <p:txBody>
          <a:bodyPr lIns="0" tIns="0" rIns="0" bIns="0" rtlCol="0" anchor="t">
            <a:spAutoFit/>
          </a:bodyPr>
          <a:lstStyle/>
          <a:p>
            <a:pPr marL="474979" lvl="1" indent="-237490">
              <a:lnSpc>
                <a:spcPts val="2529"/>
              </a:lnSpc>
              <a:buFont typeface="Arial"/>
              <a:buChar char="•"/>
            </a:pPr>
            <a:r>
              <a:rPr lang="en-US" sz="2199" spc="56" dirty="0">
                <a:solidFill>
                  <a:srgbClr val="000000"/>
                </a:solidFill>
                <a:latin typeface="Arimo"/>
              </a:rPr>
              <a:t>Handle every firearm as if loaded.</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Never point the muzzle at anything you don’t intend to shoot.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Alcohol and firearms don’t mix: Do not handle firearms while or after consuming alcohol.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Know your firearm.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Make sure you read the owner’s manual and take a class.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Everyone is a safety officer.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Intervene when you see someone handling a firearm improperly.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Handle every firearm with care.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Identify the target before you fire.  </a:t>
            </a:r>
          </a:p>
          <a:p>
            <a:pPr>
              <a:lnSpc>
                <a:spcPts val="2529"/>
              </a:lnSpc>
            </a:pPr>
            <a:endParaRPr lang="en-US" sz="2199" spc="56" dirty="0">
              <a:solidFill>
                <a:srgbClr val="000000"/>
              </a:solidFill>
              <a:latin typeface="Arimo"/>
            </a:endParaRPr>
          </a:p>
          <a:p>
            <a:pPr algn="l">
              <a:lnSpc>
                <a:spcPts val="2529"/>
              </a:lnSpc>
            </a:pPr>
            <a:endParaRPr lang="en-US" sz="2199" spc="56" dirty="0">
              <a:solidFill>
                <a:srgbClr val="000000"/>
              </a:solidFill>
              <a:latin typeface="Arimo"/>
            </a:endParaRPr>
          </a:p>
        </p:txBody>
      </p:sp>
      <p:pic>
        <p:nvPicPr>
          <p:cNvPr id="12" name="Picture 11" descr="A person holding an object&#10;&#10;Description automatically generated with medium confidence">
            <a:extLst>
              <a:ext uri="{FF2B5EF4-FFF2-40B4-BE49-F238E27FC236}">
                <a16:creationId xmlns:a16="http://schemas.microsoft.com/office/drawing/2014/main" id="{DD6C5A4D-C13F-FB33-D499-63C873B6973F}"/>
              </a:ext>
            </a:extLst>
          </p:cNvPr>
          <p:cNvPicPr>
            <a:picLocks noChangeAspect="1"/>
          </p:cNvPicPr>
          <p:nvPr/>
        </p:nvPicPr>
        <p:blipFill rotWithShape="1">
          <a:blip r:embed="rId2">
            <a:extLst>
              <a:ext uri="{28A0092B-C50C-407E-A947-70E740481C1C}">
                <a14:useLocalDpi xmlns:a14="http://schemas.microsoft.com/office/drawing/2010/main" val="0"/>
              </a:ext>
            </a:extLst>
          </a:blip>
          <a:srcRect l="41375" t="-370" r="12098" b="10370"/>
          <a:stretch/>
        </p:blipFill>
        <p:spPr>
          <a:xfrm>
            <a:off x="9832" y="-38100"/>
            <a:ext cx="7179291" cy="9330852"/>
          </a:xfrm>
          <a:prstGeom prst="rect">
            <a:avLst/>
          </a:prstGeom>
        </p:spPr>
      </p:pic>
      <p:sp>
        <p:nvSpPr>
          <p:cNvPr id="11" name="Freeform 3">
            <a:extLst>
              <a:ext uri="{FF2B5EF4-FFF2-40B4-BE49-F238E27FC236}">
                <a16:creationId xmlns:a16="http://schemas.microsoft.com/office/drawing/2014/main" id="{E4F111F3-0E7E-90AD-0FBC-65410517663C}"/>
              </a:ext>
            </a:extLst>
          </p:cNvPr>
          <p:cNvSpPr/>
          <p:nvPr/>
        </p:nvSpPr>
        <p:spPr>
          <a:xfrm>
            <a:off x="-5282" y="9244012"/>
            <a:ext cx="18288002" cy="1042988"/>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35</a:t>
            </a:r>
          </a:p>
        </p:txBody>
      </p:sp>
      <p:sp>
        <p:nvSpPr>
          <p:cNvPr id="2" name="Freeform 6">
            <a:extLst>
              <a:ext uri="{FF2B5EF4-FFF2-40B4-BE49-F238E27FC236}">
                <a16:creationId xmlns:a16="http://schemas.microsoft.com/office/drawing/2014/main" id="{00DA14E9-B5D2-2787-A92D-E9C39EE51C97}"/>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827" y="852157"/>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Lst>
          </a:blip>
          <a:srcRect l="25230" r="25230"/>
          <a:stretch/>
        </p:blipFill>
        <p:spPr>
          <a:xfrm>
            <a:off x="11354502" y="0"/>
            <a:ext cx="6933498" cy="9410700"/>
          </a:xfrm>
          <a:prstGeom prst="rect">
            <a:avLst/>
          </a:prstGeom>
        </p:spPr>
      </p:pic>
      <p:sp>
        <p:nvSpPr>
          <p:cNvPr id="7" name="TextBox 7"/>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HANDLE FIREARMS SAFELY</a:t>
            </a:r>
          </a:p>
        </p:txBody>
      </p:sp>
      <p:sp>
        <p:nvSpPr>
          <p:cNvPr id="8" name="TextBox 8"/>
          <p:cNvSpPr txBox="1"/>
          <p:nvPr/>
        </p:nvSpPr>
        <p:spPr>
          <a:xfrm>
            <a:off x="305509" y="2146725"/>
            <a:ext cx="10819691"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RANGE SAFETY</a:t>
            </a:r>
          </a:p>
        </p:txBody>
      </p:sp>
      <p:sp>
        <p:nvSpPr>
          <p:cNvPr id="10" name="TextBox 10"/>
          <p:cNvSpPr txBox="1"/>
          <p:nvPr/>
        </p:nvSpPr>
        <p:spPr>
          <a:xfrm>
            <a:off x="272168" y="2809707"/>
            <a:ext cx="10532345" cy="5043170"/>
          </a:xfrm>
          <a:prstGeom prst="rect">
            <a:avLst/>
          </a:prstGeom>
        </p:spPr>
        <p:txBody>
          <a:bodyPr lIns="0" tIns="0" rIns="0" bIns="0" rtlCol="0" anchor="t">
            <a:spAutoFit/>
          </a:bodyPr>
          <a:lstStyle/>
          <a:p>
            <a:pPr marL="474979" lvl="1" indent="-237490">
              <a:lnSpc>
                <a:spcPts val="2529"/>
              </a:lnSpc>
              <a:buFont typeface="Arial"/>
              <a:buChar char="•"/>
            </a:pPr>
            <a:r>
              <a:rPr lang="en-US" sz="2199" spc="56" dirty="0">
                <a:solidFill>
                  <a:srgbClr val="000000"/>
                </a:solidFill>
                <a:latin typeface="Arimo"/>
              </a:rPr>
              <a:t>Know and follow all the rules of the Shooting Range.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Listen and do what the Range Master tells you to do.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Uncase and case your firearm at the shooting bench, never behind the safety line.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Always keep the barrel pointed down range.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Always keep the firearm on safe until you intend to shoot.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Always wear eye and ear protection when shooting.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Never shoot at water or hard surfaces.</a:t>
            </a:r>
          </a:p>
          <a:p>
            <a:pPr>
              <a:lnSpc>
                <a:spcPts val="2529"/>
              </a:lnSpc>
            </a:pPr>
            <a:endParaRPr lang="en-US" sz="2199" spc="56" dirty="0">
              <a:solidFill>
                <a:srgbClr val="000000"/>
              </a:solidFill>
              <a:latin typeface="Arimo"/>
            </a:endParaRPr>
          </a:p>
          <a:p>
            <a:pPr marL="474979" lvl="1" indent="-237490" algn="l">
              <a:lnSpc>
                <a:spcPts val="2529"/>
              </a:lnSpc>
              <a:buFont typeface="Arial"/>
              <a:buChar char="•"/>
            </a:pPr>
            <a:r>
              <a:rPr lang="en-US" sz="2199" spc="103" dirty="0">
                <a:solidFill>
                  <a:srgbClr val="000000"/>
                </a:solidFill>
                <a:latin typeface="Articulat"/>
              </a:rPr>
              <a:t>Apply Range Safety procedures even when shooting off-range.</a:t>
            </a:r>
            <a:r>
              <a:rPr lang="en-US" sz="2199" spc="56" dirty="0">
                <a:solidFill>
                  <a:srgbClr val="000000"/>
                </a:solidFill>
                <a:latin typeface="Arimo"/>
              </a:rPr>
              <a:t> </a:t>
            </a:r>
          </a:p>
        </p:txBody>
      </p:sp>
      <p:sp>
        <p:nvSpPr>
          <p:cNvPr id="15" name="Freeform 3">
            <a:extLst>
              <a:ext uri="{FF2B5EF4-FFF2-40B4-BE49-F238E27FC236}">
                <a16:creationId xmlns:a16="http://schemas.microsoft.com/office/drawing/2014/main" id="{D68FD595-F7D2-B014-A2C3-7AF3B48E8DB8}"/>
              </a:ext>
            </a:extLst>
          </p:cNvPr>
          <p:cNvSpPr/>
          <p:nvPr/>
        </p:nvSpPr>
        <p:spPr>
          <a:xfrm>
            <a:off x="0" y="9262006"/>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583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36</a:t>
            </a:r>
          </a:p>
        </p:txBody>
      </p:sp>
      <p:sp>
        <p:nvSpPr>
          <p:cNvPr id="2" name="Freeform 6">
            <a:extLst>
              <a:ext uri="{FF2B5EF4-FFF2-40B4-BE49-F238E27FC236}">
                <a16:creationId xmlns:a16="http://schemas.microsoft.com/office/drawing/2014/main" id="{715F6065-2F3C-ACED-B48E-0DC22071135B}"/>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375192"/>
            <a:ext cx="6432052" cy="6014273"/>
            <a:chOff x="0" y="306721"/>
            <a:chExt cx="6265430" cy="5858474"/>
          </a:xfrm>
          <a:solidFill>
            <a:srgbClr val="FFC000"/>
          </a:solidFill>
        </p:grpSpPr>
        <p:sp>
          <p:nvSpPr>
            <p:cNvPr id="3" name="Freeform 3"/>
            <p:cNvSpPr/>
            <p:nvPr/>
          </p:nvSpPr>
          <p:spPr>
            <a:xfrm>
              <a:off x="0" y="306721"/>
              <a:ext cx="6265430" cy="5858474"/>
            </a:xfrm>
            <a:custGeom>
              <a:avLst/>
              <a:gdLst/>
              <a:ahLst/>
              <a:cxnLst/>
              <a:rect l="l" t="t" r="r" b="b"/>
              <a:pathLst>
                <a:path w="6265430" h="5858474">
                  <a:moveTo>
                    <a:pt x="0" y="0"/>
                  </a:moveTo>
                  <a:lnTo>
                    <a:pt x="6265430" y="0"/>
                  </a:lnTo>
                  <a:lnTo>
                    <a:pt x="6265430" y="5858474"/>
                  </a:lnTo>
                  <a:lnTo>
                    <a:pt x="0" y="5858474"/>
                  </a:lnTo>
                  <a:close/>
                </a:path>
              </a:pathLst>
            </a:custGeom>
            <a:gradFill>
              <a:gsLst>
                <a:gs pos="0">
                  <a:srgbClr val="FF7C00"/>
                </a:gs>
                <a:gs pos="100000">
                  <a:srgbClr val="FAE30E"/>
                </a:gs>
              </a:gsLst>
              <a:lin ang="5400000" scaled="1"/>
            </a:gradFill>
          </p:spPr>
          <p:txBody>
            <a:bodyPr/>
            <a:lstStyle/>
            <a:p>
              <a:endParaRPr lang="en-US"/>
            </a:p>
          </p:txBody>
        </p:sp>
      </p:grpSp>
      <p:grpSp>
        <p:nvGrpSpPr>
          <p:cNvPr id="4" name="Group 4"/>
          <p:cNvGrpSpPr/>
          <p:nvPr/>
        </p:nvGrpSpPr>
        <p:grpSpPr>
          <a:xfrm>
            <a:off x="6400800" y="4269227"/>
            <a:ext cx="10795321" cy="1838303"/>
            <a:chOff x="85256" y="0"/>
            <a:chExt cx="6487423" cy="1105503"/>
          </a:xfrm>
          <a:solidFill>
            <a:srgbClr val="FFC000"/>
          </a:solidFill>
        </p:grpSpPr>
        <p:sp>
          <p:nvSpPr>
            <p:cNvPr id="5" name="Freeform 5"/>
            <p:cNvSpPr/>
            <p:nvPr/>
          </p:nvSpPr>
          <p:spPr>
            <a:xfrm>
              <a:off x="85256" y="0"/>
              <a:ext cx="6487423" cy="1105503"/>
            </a:xfrm>
            <a:custGeom>
              <a:avLst/>
              <a:gdLst/>
              <a:ahLst/>
              <a:cxnLst/>
              <a:rect l="l" t="t" r="r" b="b"/>
              <a:pathLst>
                <a:path w="6487423" h="1105503">
                  <a:moveTo>
                    <a:pt x="0" y="0"/>
                  </a:moveTo>
                  <a:lnTo>
                    <a:pt x="6487423" y="0"/>
                  </a:lnTo>
                  <a:lnTo>
                    <a:pt x="6487423" y="1105503"/>
                  </a:lnTo>
                  <a:lnTo>
                    <a:pt x="0" y="1105503"/>
                  </a:lnTo>
                  <a:close/>
                </a:path>
              </a:pathLst>
            </a:custGeom>
            <a:gradFill>
              <a:gsLst>
                <a:gs pos="0">
                  <a:srgbClr val="FF7C00"/>
                </a:gs>
                <a:gs pos="100000">
                  <a:srgbClr val="FAE30E"/>
                </a:gs>
              </a:gsLst>
              <a:lin ang="5400000" scaled="1"/>
            </a:gradFill>
          </p:spPr>
          <p:txBody>
            <a:bodyPr/>
            <a:lstStyle/>
            <a:p>
              <a:endParaRPr lang="en-US"/>
            </a:p>
          </p:txBody>
        </p:sp>
      </p:grpSp>
      <p:pic>
        <p:nvPicPr>
          <p:cNvPr id="6" name="Picture 6"/>
          <p:cNvPicPr>
            <a:picLocks noChangeAspect="1"/>
          </p:cNvPicPr>
          <p:nvPr/>
        </p:nvPicPr>
        <p:blipFill>
          <a:blip r:embed="rId2"/>
          <a:srcRect r="23927"/>
          <a:stretch>
            <a:fillRect/>
          </a:stretch>
        </p:blipFill>
        <p:spPr>
          <a:xfrm>
            <a:off x="546618" y="0"/>
            <a:ext cx="5338816" cy="4688038"/>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Lst>
          </a:blip>
          <a:srcRect l="12945" r="12945"/>
          <a:stretch/>
        </p:blipFill>
        <p:spPr>
          <a:xfrm>
            <a:off x="546618" y="5446862"/>
            <a:ext cx="5338816" cy="4809065"/>
          </a:xfrm>
          <a:prstGeom prst="rect">
            <a:avLst/>
          </a:prstGeom>
        </p:spPr>
      </p:pic>
      <p:sp>
        <p:nvSpPr>
          <p:cNvPr id="8" name="TextBox 8"/>
          <p:cNvSpPr txBox="1"/>
          <p:nvPr/>
        </p:nvSpPr>
        <p:spPr>
          <a:xfrm>
            <a:off x="6400800" y="4713716"/>
            <a:ext cx="10819691" cy="854074"/>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  </a:t>
            </a:r>
            <a:r>
              <a:rPr lang="en-US" sz="5000" spc="5" dirty="0">
                <a:solidFill>
                  <a:srgbClr val="0663AF"/>
                </a:solidFill>
                <a:latin typeface="Gordita Bold"/>
              </a:rPr>
              <a:t>DRIVING SAFETY</a:t>
            </a:r>
          </a:p>
        </p:txBody>
      </p:sp>
      <p:sp>
        <p:nvSpPr>
          <p:cNvPr id="9" name="TextBox 9"/>
          <p:cNvSpPr txBox="1"/>
          <p:nvPr/>
        </p:nvSpPr>
        <p:spPr>
          <a:xfrm>
            <a:off x="7418228" y="6854638"/>
            <a:ext cx="8158590" cy="1897955"/>
          </a:xfrm>
          <a:prstGeom prst="rect">
            <a:avLst/>
          </a:prstGeom>
        </p:spPr>
        <p:txBody>
          <a:bodyPr lIns="0" tIns="0" rIns="0" bIns="0" rtlCol="0" anchor="t">
            <a:spAutoFit/>
          </a:bodyPr>
          <a:lstStyle/>
          <a:p>
            <a:pPr>
              <a:lnSpc>
                <a:spcPts val="3655"/>
              </a:lnSpc>
            </a:pPr>
            <a:r>
              <a:rPr lang="en-US" sz="3179" spc="149" dirty="0">
                <a:solidFill>
                  <a:srgbClr val="000000"/>
                </a:solidFill>
                <a:latin typeface="Articulat"/>
              </a:rPr>
              <a:t>In 2024, during the Summer season, the Department of the Air Force lost </a:t>
            </a:r>
            <a:r>
              <a:rPr lang="en-US" sz="3179" spc="149" dirty="0">
                <a:solidFill>
                  <a:srgbClr val="FF0000"/>
                </a:solidFill>
                <a:latin typeface="Articulat Bold"/>
              </a:rPr>
              <a:t>8</a:t>
            </a:r>
            <a:r>
              <a:rPr lang="en-US" sz="3179" spc="149" dirty="0">
                <a:solidFill>
                  <a:srgbClr val="000000"/>
                </a:solidFill>
                <a:latin typeface="Articulat"/>
              </a:rPr>
              <a:t> Airmen and Guardians as a result </a:t>
            </a:r>
          </a:p>
          <a:p>
            <a:pPr>
              <a:lnSpc>
                <a:spcPts val="3655"/>
              </a:lnSpc>
            </a:pPr>
            <a:r>
              <a:rPr lang="en-US" sz="3179" spc="149" dirty="0">
                <a:solidFill>
                  <a:srgbClr val="000000"/>
                </a:solidFill>
                <a:latin typeface="Articulat"/>
              </a:rPr>
              <a:t>of PMV-4 and PMV-2 mishaps.</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37</a:t>
            </a:r>
          </a:p>
        </p:txBody>
      </p:sp>
      <p:sp>
        <p:nvSpPr>
          <p:cNvPr id="11" name="Freeform 6">
            <a:extLst>
              <a:ext uri="{FF2B5EF4-FFF2-40B4-BE49-F238E27FC236}">
                <a16:creationId xmlns:a16="http://schemas.microsoft.com/office/drawing/2014/main" id="{55D924A1-98AA-5378-F28F-8D886D62D90E}"/>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
        <p:nvSpPr>
          <p:cNvPr id="12" name="TextBox 11">
            <a:extLst>
              <a:ext uri="{FF2B5EF4-FFF2-40B4-BE49-F238E27FC236}">
                <a16:creationId xmlns:a16="http://schemas.microsoft.com/office/drawing/2014/main" id="{B0D8659F-9C3D-9846-BA5A-FB5E50E5F9D4}"/>
              </a:ext>
            </a:extLst>
          </p:cNvPr>
          <p:cNvSpPr txBox="1"/>
          <p:nvPr/>
        </p:nvSpPr>
        <p:spPr>
          <a:xfrm>
            <a:off x="9472888" y="855484"/>
            <a:ext cx="8076446" cy="3323987"/>
          </a:xfrm>
          <a:prstGeom prst="rect">
            <a:avLst/>
          </a:prstGeom>
          <a:noFill/>
        </p:spPr>
        <p:txBody>
          <a:bodyPr wrap="square" rtlCol="0">
            <a:spAutoFit/>
          </a:bodyPr>
          <a:lstStyle/>
          <a:p>
            <a:r>
              <a:rPr lang="en-US" sz="3000" dirty="0"/>
              <a:t>To improve road safety, DAF Safety is using the Motor Vehicle Awareness Survey to understand driving attitudes and identify vulnerability trends among Airmen and Guardians. This data, collected during the 101 CDS campaign, will inform targeted accident prevention strategies. </a:t>
            </a:r>
            <a:r>
              <a:rPr lang="en-US" sz="3000"/>
              <a:t>The survey results will be included in the 101 CDS Final Report.</a:t>
            </a:r>
            <a:endParaRPr lang="en-US" sz="3000" dirty="0"/>
          </a:p>
        </p:txBody>
      </p:sp>
      <p:pic>
        <p:nvPicPr>
          <p:cNvPr id="14" name="Picture 13" descr="Qr code&#10;&#10;AI-generated content may be incorrect.">
            <a:hlinkClick r:id="rId5"/>
            <a:extLst>
              <a:ext uri="{FF2B5EF4-FFF2-40B4-BE49-F238E27FC236}">
                <a16:creationId xmlns:a16="http://schemas.microsoft.com/office/drawing/2014/main" id="{EBFAC8AA-29DE-FAFC-7A25-C24300A346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3433" y="1044475"/>
            <a:ext cx="2946003" cy="2946003"/>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16212" r="33819"/>
          <a:stretch>
            <a:fillRect/>
          </a:stretch>
        </p:blipFill>
        <p:spPr>
          <a:xfrm>
            <a:off x="0" y="0"/>
            <a:ext cx="6935833"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SAFE DRIVING</a:t>
            </a:r>
          </a:p>
        </p:txBody>
      </p:sp>
      <p:sp>
        <p:nvSpPr>
          <p:cNvPr id="8" name="TextBox 8"/>
          <p:cNvSpPr txBox="1"/>
          <p:nvPr/>
        </p:nvSpPr>
        <p:spPr>
          <a:xfrm>
            <a:off x="7484888" y="2226693"/>
            <a:ext cx="10354480"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DRIVING SAFELY SHOULD ALWAYS BE YOUR TOP PRIORITY</a:t>
            </a:r>
          </a:p>
        </p:txBody>
      </p:sp>
      <p:sp>
        <p:nvSpPr>
          <p:cNvPr id="10" name="TextBox 10"/>
          <p:cNvSpPr txBox="1"/>
          <p:nvPr/>
        </p:nvSpPr>
        <p:spPr>
          <a:xfrm>
            <a:off x="7484888" y="2992282"/>
            <a:ext cx="9774412" cy="6732612"/>
          </a:xfrm>
          <a:prstGeom prst="rect">
            <a:avLst/>
          </a:prstGeom>
        </p:spPr>
        <p:txBody>
          <a:bodyPr lIns="0" tIns="0" rIns="0" bIns="0" rtlCol="0" anchor="t">
            <a:spAutoFit/>
          </a:bodyPr>
          <a:lstStyle/>
          <a:p>
            <a:pPr>
              <a:lnSpc>
                <a:spcPts val="2529"/>
              </a:lnSpc>
            </a:pPr>
            <a:r>
              <a:rPr lang="en-US" sz="2199" spc="56" dirty="0">
                <a:solidFill>
                  <a:srgbClr val="000000"/>
                </a:solidFill>
                <a:latin typeface="Arimo"/>
              </a:rPr>
              <a:t>When you’re behind the wheel of a car – whether alone or with passengers – driving safely is paramount. </a:t>
            </a:r>
          </a:p>
          <a:p>
            <a:pPr>
              <a:lnSpc>
                <a:spcPts val="2529"/>
              </a:lnSpc>
            </a:pPr>
            <a:endParaRPr lang="en-US" sz="2199" spc="56" dirty="0">
              <a:solidFill>
                <a:srgbClr val="000000"/>
              </a:solidFill>
              <a:latin typeface="Arimo"/>
            </a:endParaRPr>
          </a:p>
          <a:p>
            <a:pPr>
              <a:lnSpc>
                <a:spcPts val="2529"/>
              </a:lnSpc>
            </a:pPr>
            <a:r>
              <a:rPr lang="en-US" sz="2199" spc="56" dirty="0">
                <a:solidFill>
                  <a:srgbClr val="000000"/>
                </a:solidFill>
                <a:latin typeface="Arimo"/>
              </a:rPr>
              <a:t>We’re more distracted than ever, so it’s crucial to know the basics of safe driving and practice them every time you’re on the road. Ensure you and your vehicle are in the right condition before you get behind the wheel. Dangerous driving behaviors like speeding, distraction and impairment are the greatest threats to pedestrians. </a:t>
            </a:r>
          </a:p>
          <a:p>
            <a:pPr>
              <a:lnSpc>
                <a:spcPts val="2529"/>
              </a:lnSpc>
            </a:pPr>
            <a:r>
              <a:rPr lang="en-US" sz="2199" spc="56" dirty="0">
                <a:solidFill>
                  <a:srgbClr val="000000"/>
                </a:solidFill>
                <a:latin typeface="Arimo"/>
              </a:rPr>
              <a:t> </a:t>
            </a:r>
          </a:p>
          <a:p>
            <a:pPr marL="474979" lvl="1" indent="-237490">
              <a:lnSpc>
                <a:spcPts val="2529"/>
              </a:lnSpc>
              <a:buFont typeface="Arial"/>
              <a:buChar char="•"/>
            </a:pPr>
            <a:r>
              <a:rPr lang="en-US" sz="2199" spc="103" dirty="0">
                <a:solidFill>
                  <a:srgbClr val="000000"/>
                </a:solidFill>
                <a:latin typeface="Articulat"/>
              </a:rPr>
              <a:t>Don't drink and drive.*</a:t>
            </a:r>
          </a:p>
          <a:p>
            <a:pPr marL="474979" lvl="1" indent="-237490">
              <a:lnSpc>
                <a:spcPts val="2529"/>
              </a:lnSpc>
              <a:buFont typeface="Arial"/>
              <a:buChar char="•"/>
            </a:pPr>
            <a:r>
              <a:rPr lang="en-US" sz="2199" spc="103" dirty="0">
                <a:solidFill>
                  <a:srgbClr val="000000"/>
                </a:solidFill>
                <a:latin typeface="Articulat"/>
              </a:rPr>
              <a:t>Avoid distracted driving.</a:t>
            </a:r>
          </a:p>
          <a:p>
            <a:pPr marL="474979" lvl="1" indent="-237490">
              <a:lnSpc>
                <a:spcPts val="2529"/>
              </a:lnSpc>
              <a:buFont typeface="Arial"/>
              <a:buChar char="•"/>
            </a:pPr>
            <a:r>
              <a:rPr lang="en-US" sz="2199" spc="103" dirty="0">
                <a:solidFill>
                  <a:srgbClr val="000000"/>
                </a:solidFill>
                <a:latin typeface="Articulat"/>
              </a:rPr>
              <a:t>Follow the rules of the road and don't speed.*</a:t>
            </a:r>
          </a:p>
          <a:p>
            <a:pPr marL="474979" lvl="1" indent="-237490">
              <a:lnSpc>
                <a:spcPts val="2529"/>
              </a:lnSpc>
              <a:buFont typeface="Arial"/>
              <a:buChar char="•"/>
            </a:pPr>
            <a:r>
              <a:rPr lang="en-US" sz="2199" spc="103" dirty="0">
                <a:solidFill>
                  <a:srgbClr val="000000"/>
                </a:solidFill>
                <a:latin typeface="Articulat"/>
              </a:rPr>
              <a:t>Use caution when changing lanes. Cutting in front of someone, changing lanes too fast or not using your signals may cause an accident or upset other drivers. </a:t>
            </a:r>
          </a:p>
          <a:p>
            <a:pPr>
              <a:lnSpc>
                <a:spcPts val="2529"/>
              </a:lnSpc>
            </a:pPr>
            <a:endParaRPr lang="en-US" sz="2199" spc="103" dirty="0">
              <a:solidFill>
                <a:srgbClr val="000000"/>
              </a:solidFill>
              <a:latin typeface="Articulat"/>
            </a:endParaRPr>
          </a:p>
          <a:p>
            <a:pPr>
              <a:lnSpc>
                <a:spcPts val="2529"/>
              </a:lnSpc>
            </a:pPr>
            <a:r>
              <a:rPr lang="en-US" sz="2199" spc="103" dirty="0">
                <a:solidFill>
                  <a:srgbClr val="000000"/>
                </a:solidFill>
                <a:latin typeface="Articulat Italics"/>
              </a:rPr>
              <a:t>*</a:t>
            </a:r>
            <a:r>
              <a:rPr lang="en-US" sz="2199" spc="56" dirty="0">
                <a:solidFill>
                  <a:srgbClr val="000000"/>
                </a:solidFill>
                <a:latin typeface="Arimo Italics"/>
              </a:rPr>
              <a:t>Note: The Department of the Air Force data indicates that excessive speed, distraction and alcohol were primary factors for PMV-4 and PMV-2 mishaps. </a:t>
            </a:r>
          </a:p>
          <a:p>
            <a:pPr>
              <a:lnSpc>
                <a:spcPts val="2529"/>
              </a:lnSpc>
            </a:pPr>
            <a:endParaRPr lang="en-US" sz="2199" spc="56" dirty="0">
              <a:solidFill>
                <a:srgbClr val="000000"/>
              </a:solidFill>
              <a:latin typeface="Arimo Italics"/>
            </a:endParaRPr>
          </a:p>
          <a:p>
            <a:pPr algn="l">
              <a:lnSpc>
                <a:spcPts val="2529"/>
              </a:lnSpc>
            </a:pPr>
            <a:endParaRPr lang="en-US" sz="2199" spc="56" dirty="0">
              <a:solidFill>
                <a:srgbClr val="000000"/>
              </a:solidFill>
              <a:latin typeface="Arimo Italics"/>
            </a:endParaRPr>
          </a:p>
        </p:txBody>
      </p:sp>
      <p:sp>
        <p:nvSpPr>
          <p:cNvPr id="11" name="Freeform 3">
            <a:extLst>
              <a:ext uri="{FF2B5EF4-FFF2-40B4-BE49-F238E27FC236}">
                <a16:creationId xmlns:a16="http://schemas.microsoft.com/office/drawing/2014/main" id="{E7AB9731-4DEA-CDC7-D8E8-248191405009}"/>
              </a:ext>
            </a:extLst>
          </p:cNvPr>
          <p:cNvSpPr/>
          <p:nvPr/>
        </p:nvSpPr>
        <p:spPr>
          <a:xfrm>
            <a:off x="-1"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38</a:t>
            </a:r>
          </a:p>
        </p:txBody>
      </p:sp>
      <p:sp>
        <p:nvSpPr>
          <p:cNvPr id="2" name="Freeform 6">
            <a:extLst>
              <a:ext uri="{FF2B5EF4-FFF2-40B4-BE49-F238E27FC236}">
                <a16:creationId xmlns:a16="http://schemas.microsoft.com/office/drawing/2014/main" id="{A0BFAAEB-7C1F-141A-A020-20848B5CA394}"/>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 y="834447"/>
            <a:ext cx="11005345"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l="25235" r="25235"/>
          <a:stretch/>
        </p:blipFill>
        <p:spPr>
          <a:xfrm>
            <a:off x="11406380" y="0"/>
            <a:ext cx="6881620" cy="9258300"/>
          </a:xfrm>
          <a:prstGeom prst="rect">
            <a:avLst/>
          </a:prstGeom>
        </p:spPr>
      </p:pic>
      <p:sp>
        <p:nvSpPr>
          <p:cNvPr id="7" name="TextBox 7"/>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DRIVING FATALITIES</a:t>
            </a:r>
          </a:p>
        </p:txBody>
      </p:sp>
      <p:sp>
        <p:nvSpPr>
          <p:cNvPr id="8" name="TextBox 8"/>
          <p:cNvSpPr txBox="1"/>
          <p:nvPr/>
        </p:nvSpPr>
        <p:spPr>
          <a:xfrm>
            <a:off x="305509" y="2154596"/>
            <a:ext cx="10819691"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NATIONAL DATA </a:t>
            </a:r>
          </a:p>
        </p:txBody>
      </p:sp>
      <p:sp>
        <p:nvSpPr>
          <p:cNvPr id="10" name="TextBox 10"/>
          <p:cNvSpPr txBox="1"/>
          <p:nvPr/>
        </p:nvSpPr>
        <p:spPr>
          <a:xfrm>
            <a:off x="320257" y="2958006"/>
            <a:ext cx="9872945" cy="3847207"/>
          </a:xfrm>
          <a:prstGeom prst="rect">
            <a:avLst/>
          </a:prstGeom>
        </p:spPr>
        <p:txBody>
          <a:bodyPr wrap="square" lIns="0" tIns="0" rIns="0" bIns="0" rtlCol="0" anchor="t">
            <a:spAutoFit/>
          </a:bodyPr>
          <a:lstStyle/>
          <a:p>
            <a:pPr>
              <a:lnSpc>
                <a:spcPts val="2529"/>
              </a:lnSpc>
            </a:pPr>
            <a:r>
              <a:rPr lang="en-US" sz="2200" dirty="0">
                <a:latin typeface="Arimo" panose="020B0604020202020204" charset="0"/>
                <a:ea typeface="Arimo" panose="020B0604020202020204" charset="0"/>
                <a:cs typeface="Arimo" panose="020B0604020202020204" charset="0"/>
              </a:rPr>
              <a:t>The National Highway Traffic Safety Administration projects an estimated 39,345 people died in motor vehicle traffic crashes last year, a 3.8% decrease compared to 40,901 fatalities in 2023.</a:t>
            </a:r>
            <a:endParaRPr lang="en-US" dirty="0"/>
          </a:p>
          <a:p>
            <a:pPr>
              <a:lnSpc>
                <a:spcPts val="2529"/>
              </a:lnSpc>
            </a:pPr>
            <a:endParaRPr lang="en-US" sz="2199" spc="56" dirty="0">
              <a:solidFill>
                <a:srgbClr val="000000"/>
              </a:solidFill>
              <a:latin typeface="Arimo"/>
            </a:endParaRPr>
          </a:p>
          <a:p>
            <a:pPr>
              <a:lnSpc>
                <a:spcPts val="2529"/>
              </a:lnSpc>
            </a:pPr>
            <a:r>
              <a:rPr lang="en-US" sz="2200" dirty="0">
                <a:latin typeface="Arimo" panose="020B0604020202020204" charset="0"/>
                <a:ea typeface="Arimo" panose="020B0604020202020204" charset="0"/>
                <a:cs typeface="Arimo" panose="020B0604020202020204" charset="0"/>
              </a:rPr>
              <a:t>NHTSA’s analysis shows the main behaviors involved in the motor vehicle crashes were: impaired driving, speeding, distracted driving and failure to wear a seat belt.</a:t>
            </a:r>
            <a:endParaRPr lang="en-US" sz="2200" spc="56" dirty="0">
              <a:solidFill>
                <a:srgbClr val="000000"/>
              </a:solidFill>
              <a:latin typeface="Arimo" panose="020B0604020202020204" charset="0"/>
              <a:ea typeface="Arimo" panose="020B0604020202020204" charset="0"/>
              <a:cs typeface="Arimo" panose="020B0604020202020204" charset="0"/>
            </a:endParaRPr>
          </a:p>
          <a:p>
            <a:pPr>
              <a:lnSpc>
                <a:spcPts val="2529"/>
              </a:lnSpc>
            </a:pPr>
            <a:endParaRPr lang="en-US" sz="2199" spc="56" dirty="0">
              <a:solidFill>
                <a:srgbClr val="000000"/>
              </a:solidFill>
              <a:latin typeface="Arimo"/>
            </a:endParaRPr>
          </a:p>
          <a:p>
            <a:pPr>
              <a:lnSpc>
                <a:spcPts val="2529"/>
              </a:lnSpc>
            </a:pPr>
            <a:r>
              <a:rPr lang="en-US" sz="2199" spc="56" dirty="0">
                <a:solidFill>
                  <a:srgbClr val="000000"/>
                </a:solidFill>
                <a:latin typeface="Arimo"/>
              </a:rPr>
              <a:t>Slow down.  </a:t>
            </a:r>
          </a:p>
          <a:p>
            <a:pPr>
              <a:lnSpc>
                <a:spcPts val="2529"/>
              </a:lnSpc>
            </a:pPr>
            <a:r>
              <a:rPr lang="en-US" sz="2199" spc="56" dirty="0">
                <a:solidFill>
                  <a:srgbClr val="000000"/>
                </a:solidFill>
                <a:latin typeface="Arimo"/>
              </a:rPr>
              <a:t>Keep plenty of distance between you and the car in front. </a:t>
            </a:r>
          </a:p>
          <a:p>
            <a:pPr>
              <a:lnSpc>
                <a:spcPts val="2529"/>
              </a:lnSpc>
            </a:pPr>
            <a:r>
              <a:rPr lang="en-US" sz="2199" spc="56" dirty="0">
                <a:solidFill>
                  <a:srgbClr val="000000"/>
                </a:solidFill>
                <a:latin typeface="Arimo"/>
              </a:rPr>
              <a:t>Never drink and drive.</a:t>
            </a:r>
          </a:p>
          <a:p>
            <a:pPr>
              <a:lnSpc>
                <a:spcPts val="2529"/>
              </a:lnSpc>
            </a:pPr>
            <a:r>
              <a:rPr lang="en-US" sz="2199" spc="56" dirty="0">
                <a:solidFill>
                  <a:srgbClr val="000000"/>
                </a:solidFill>
                <a:latin typeface="Arimo"/>
              </a:rPr>
              <a:t>Always wear a seat belt. </a:t>
            </a:r>
          </a:p>
        </p:txBody>
      </p:sp>
      <p:sp>
        <p:nvSpPr>
          <p:cNvPr id="11" name="Freeform 3">
            <a:extLst>
              <a:ext uri="{FF2B5EF4-FFF2-40B4-BE49-F238E27FC236}">
                <a16:creationId xmlns:a16="http://schemas.microsoft.com/office/drawing/2014/main" id="{5D66AD03-A4E6-5CA8-A073-A12FD20A0B2A}"/>
              </a:ext>
            </a:extLst>
          </p:cNvPr>
          <p:cNvSpPr/>
          <p:nvPr/>
        </p:nvSpPr>
        <p:spPr>
          <a:xfrm>
            <a:off x="0" y="9244012"/>
            <a:ext cx="18288002" cy="1066132"/>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39</a:t>
            </a:r>
          </a:p>
        </p:txBody>
      </p:sp>
      <p:sp>
        <p:nvSpPr>
          <p:cNvPr id="2" name="Freeform 6">
            <a:extLst>
              <a:ext uri="{FF2B5EF4-FFF2-40B4-BE49-F238E27FC236}">
                <a16:creationId xmlns:a16="http://schemas.microsoft.com/office/drawing/2014/main" id="{944A1E4E-5DF6-3395-059B-3E98985B65B6}"/>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alphaModFix amt="19999"/>
          </a:blip>
          <a:srcRect t="7142" b="23125"/>
          <a:stretch>
            <a:fillRect/>
          </a:stretch>
        </p:blipFill>
        <p:spPr>
          <a:xfrm>
            <a:off x="-14288" y="-130202"/>
            <a:ext cx="18288000" cy="9426602"/>
          </a:xfrm>
          <a:prstGeom prst="rect">
            <a:avLst/>
          </a:prstGeom>
        </p:spPr>
      </p:pic>
      <p:grpSp>
        <p:nvGrpSpPr>
          <p:cNvPr id="5" name="Group 5"/>
          <p:cNvGrpSpPr/>
          <p:nvPr/>
        </p:nvGrpSpPr>
        <p:grpSpPr>
          <a:xfrm>
            <a:off x="0" y="1028700"/>
            <a:ext cx="10260536" cy="1159185"/>
            <a:chOff x="0" y="0"/>
            <a:chExt cx="8638348" cy="975918"/>
          </a:xfrm>
        </p:grpSpPr>
        <p:sp>
          <p:nvSpPr>
            <p:cNvPr id="6" name="Freeform 6"/>
            <p:cNvSpPr/>
            <p:nvPr/>
          </p:nvSpPr>
          <p:spPr>
            <a:xfrm>
              <a:off x="0" y="0"/>
              <a:ext cx="8638348" cy="975918"/>
            </a:xfrm>
            <a:custGeom>
              <a:avLst/>
              <a:gdLst/>
              <a:ahLst/>
              <a:cxnLst/>
              <a:rect l="l" t="t" r="r" b="b"/>
              <a:pathLst>
                <a:path w="8638348" h="975918">
                  <a:moveTo>
                    <a:pt x="0" y="0"/>
                  </a:moveTo>
                  <a:lnTo>
                    <a:pt x="8638348" y="0"/>
                  </a:lnTo>
                  <a:lnTo>
                    <a:pt x="8638348" y="975918"/>
                  </a:lnTo>
                  <a:lnTo>
                    <a:pt x="0" y="975918"/>
                  </a:lnTo>
                  <a:close/>
                </a:path>
              </a:pathLst>
            </a:custGeom>
            <a:solidFill>
              <a:srgbClr val="29ABE2"/>
            </a:solidFill>
          </p:spPr>
          <p:txBody>
            <a:bodyPr/>
            <a:lstStyle/>
            <a:p>
              <a:endParaRPr lang="en-US"/>
            </a:p>
          </p:txBody>
        </p:sp>
      </p:grpSp>
      <p:sp>
        <p:nvSpPr>
          <p:cNvPr id="7" name="TextBox 7"/>
          <p:cNvSpPr txBox="1"/>
          <p:nvPr/>
        </p:nvSpPr>
        <p:spPr>
          <a:xfrm>
            <a:off x="1894254" y="2992841"/>
            <a:ext cx="14499492" cy="1346522"/>
          </a:xfrm>
          <a:prstGeom prst="rect">
            <a:avLst/>
          </a:prstGeom>
        </p:spPr>
        <p:txBody>
          <a:bodyPr lIns="0" tIns="0" rIns="0" bIns="0" rtlCol="0" anchor="t">
            <a:spAutoFit/>
          </a:bodyPr>
          <a:lstStyle/>
          <a:p>
            <a:pPr>
              <a:lnSpc>
                <a:spcPts val="3450"/>
              </a:lnSpc>
            </a:pPr>
            <a:r>
              <a:rPr lang="en-US" sz="3000" spc="141" dirty="0">
                <a:solidFill>
                  <a:srgbClr val="000000"/>
                </a:solidFill>
                <a:latin typeface="Articulat"/>
              </a:rPr>
              <a:t>During the Summer season in 2024, the Department of the Air Force lost </a:t>
            </a:r>
            <a:r>
              <a:rPr lang="en-US" sz="3600" spc="141" dirty="0">
                <a:solidFill>
                  <a:srgbClr val="FF0000"/>
                </a:solidFill>
                <a:latin typeface="Articulat Bold"/>
              </a:rPr>
              <a:t>11</a:t>
            </a:r>
            <a:r>
              <a:rPr lang="en-US" sz="3000" spc="141" dirty="0">
                <a:solidFill>
                  <a:srgbClr val="000000"/>
                </a:solidFill>
                <a:latin typeface="Articulat"/>
              </a:rPr>
              <a:t> Airmen and Guardians to preventable off-duty mishaps. Motor vehicle, motorcycle and off-road vehicle mishaps were the leading causes.</a:t>
            </a:r>
          </a:p>
        </p:txBody>
      </p:sp>
      <p:sp>
        <p:nvSpPr>
          <p:cNvPr id="8" name="TextBox 8"/>
          <p:cNvSpPr txBox="1"/>
          <p:nvPr/>
        </p:nvSpPr>
        <p:spPr>
          <a:xfrm>
            <a:off x="238952" y="1158902"/>
            <a:ext cx="12033910" cy="870584"/>
          </a:xfrm>
          <a:prstGeom prst="rect">
            <a:avLst/>
          </a:prstGeom>
        </p:spPr>
        <p:txBody>
          <a:bodyPr lIns="0" tIns="0" rIns="0" bIns="0" rtlCol="0" anchor="t">
            <a:spAutoFit/>
          </a:bodyPr>
          <a:lstStyle/>
          <a:p>
            <a:pPr>
              <a:lnSpc>
                <a:spcPts val="7140"/>
              </a:lnSpc>
            </a:pPr>
            <a:r>
              <a:rPr lang="en-US" sz="5100" spc="5" dirty="0">
                <a:gradFill>
                  <a:gsLst>
                    <a:gs pos="0">
                      <a:srgbClr val="FF7C00"/>
                    </a:gs>
                    <a:gs pos="100000">
                      <a:srgbClr val="FAE30E"/>
                    </a:gs>
                  </a:gsLst>
                  <a:lin ang="5400000" scaled="1"/>
                </a:gradFill>
                <a:latin typeface="Gordita Bold"/>
              </a:rPr>
              <a:t>LAST SUMMER FATALITIES</a:t>
            </a:r>
          </a:p>
        </p:txBody>
      </p:sp>
      <p:sp>
        <p:nvSpPr>
          <p:cNvPr id="9" name="TextBox 9"/>
          <p:cNvSpPr txBox="1"/>
          <p:nvPr/>
        </p:nvSpPr>
        <p:spPr>
          <a:xfrm>
            <a:off x="335394" y="2280022"/>
            <a:ext cx="7019805"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ONE OFF-DUTY DEATH IS ONE TOO MANY</a:t>
            </a:r>
          </a:p>
        </p:txBody>
      </p:sp>
      <p:sp>
        <p:nvSpPr>
          <p:cNvPr id="12" name="TextBox 12"/>
          <p:cNvSpPr txBox="1"/>
          <p:nvPr/>
        </p:nvSpPr>
        <p:spPr>
          <a:xfrm>
            <a:off x="4610100" y="5125447"/>
            <a:ext cx="9067800" cy="4573431"/>
          </a:xfrm>
          <a:prstGeom prst="rect">
            <a:avLst/>
          </a:prstGeom>
        </p:spPr>
        <p:txBody>
          <a:bodyPr wrap="square" lIns="0" tIns="0" rIns="0" bIns="0" rtlCol="0" anchor="t">
            <a:spAutoFit/>
          </a:bodyPr>
          <a:lstStyle/>
          <a:p>
            <a:pPr>
              <a:lnSpc>
                <a:spcPts val="3582"/>
              </a:lnSpc>
            </a:pPr>
            <a:r>
              <a:rPr lang="en-US" sz="3600" spc="120" dirty="0">
                <a:latin typeface="Articulat Bold"/>
              </a:rPr>
              <a:t>Operating/Occupant Motor Vehicle</a:t>
            </a:r>
            <a:r>
              <a:rPr lang="en-US" sz="3600" spc="120" dirty="0">
                <a:solidFill>
                  <a:srgbClr val="FF0000"/>
                </a:solidFill>
                <a:latin typeface="Articulat Bold"/>
              </a:rPr>
              <a:t> (8)</a:t>
            </a:r>
            <a:endParaRPr lang="en-US" sz="2558" spc="120" dirty="0">
              <a:solidFill>
                <a:srgbClr val="FF0000"/>
              </a:solidFill>
              <a:latin typeface="Articulat Bold"/>
            </a:endParaRPr>
          </a:p>
          <a:p>
            <a:pPr>
              <a:lnSpc>
                <a:spcPts val="3582"/>
              </a:lnSpc>
            </a:pPr>
            <a:endParaRPr lang="en-US" sz="2558" spc="120" dirty="0">
              <a:solidFill>
                <a:srgbClr val="FF0000"/>
              </a:solidFill>
              <a:latin typeface="Articulat"/>
            </a:endParaRPr>
          </a:p>
          <a:p>
            <a:pPr>
              <a:lnSpc>
                <a:spcPts val="3582"/>
              </a:lnSpc>
            </a:pPr>
            <a:r>
              <a:rPr lang="en-US" sz="3600" spc="120" dirty="0">
                <a:latin typeface="Articulat Bold"/>
              </a:rPr>
              <a:t>Routine/Other Activities </a:t>
            </a:r>
            <a:r>
              <a:rPr lang="en-US" sz="3600" spc="120" dirty="0">
                <a:solidFill>
                  <a:srgbClr val="FF0000"/>
                </a:solidFill>
                <a:latin typeface="Articulat Bold"/>
              </a:rPr>
              <a:t>(1) </a:t>
            </a:r>
            <a:endParaRPr lang="en-US" sz="2558" spc="120" dirty="0">
              <a:solidFill>
                <a:srgbClr val="FF0000"/>
              </a:solidFill>
              <a:latin typeface="Articulat Bold"/>
            </a:endParaRPr>
          </a:p>
          <a:p>
            <a:pPr>
              <a:lnSpc>
                <a:spcPts val="3582"/>
              </a:lnSpc>
            </a:pPr>
            <a:endParaRPr lang="en-US" sz="2558" spc="120" dirty="0">
              <a:solidFill>
                <a:srgbClr val="FF0000"/>
              </a:solidFill>
              <a:latin typeface="Articulat Bold"/>
            </a:endParaRPr>
          </a:p>
          <a:p>
            <a:pPr>
              <a:lnSpc>
                <a:spcPts val="3582"/>
              </a:lnSpc>
            </a:pPr>
            <a:r>
              <a:rPr lang="en-US" sz="3600" spc="120" dirty="0">
                <a:latin typeface="Articulat Bold"/>
              </a:rPr>
              <a:t>Outdoor Activities </a:t>
            </a:r>
            <a:r>
              <a:rPr lang="en-US" sz="3600" spc="120" dirty="0">
                <a:solidFill>
                  <a:srgbClr val="FF0000"/>
                </a:solidFill>
                <a:latin typeface="Articulat Bold"/>
              </a:rPr>
              <a:t>(1)</a:t>
            </a:r>
          </a:p>
          <a:p>
            <a:pPr>
              <a:lnSpc>
                <a:spcPts val="3582"/>
              </a:lnSpc>
            </a:pPr>
            <a:endParaRPr lang="en-US" sz="3600" spc="120" dirty="0">
              <a:solidFill>
                <a:srgbClr val="FF0000"/>
              </a:solidFill>
              <a:latin typeface="Articulat Bold"/>
            </a:endParaRPr>
          </a:p>
          <a:p>
            <a:pPr>
              <a:lnSpc>
                <a:spcPts val="3582"/>
              </a:lnSpc>
            </a:pPr>
            <a:r>
              <a:rPr lang="en-US" sz="3600" spc="120" dirty="0">
                <a:solidFill>
                  <a:schemeClr val="tx1">
                    <a:lumMod val="95000"/>
                    <a:lumOff val="5000"/>
                  </a:schemeClr>
                </a:solidFill>
                <a:latin typeface="Articulat Bold"/>
              </a:rPr>
              <a:t>Other/Unknown </a:t>
            </a:r>
            <a:r>
              <a:rPr lang="en-US" sz="3600" spc="120" dirty="0">
                <a:solidFill>
                  <a:srgbClr val="FF0000"/>
                </a:solidFill>
                <a:latin typeface="Articulat Bold"/>
              </a:rPr>
              <a:t>(1)</a:t>
            </a:r>
          </a:p>
          <a:p>
            <a:pPr>
              <a:lnSpc>
                <a:spcPts val="3582"/>
              </a:lnSpc>
            </a:pPr>
            <a:endParaRPr lang="en-US" sz="2558" spc="120" dirty="0">
              <a:solidFill>
                <a:srgbClr val="000000"/>
              </a:solidFill>
              <a:latin typeface="Articulat Bold"/>
            </a:endParaRPr>
          </a:p>
          <a:p>
            <a:pPr>
              <a:lnSpc>
                <a:spcPts val="3582"/>
              </a:lnSpc>
            </a:pPr>
            <a:endParaRPr lang="en-US" sz="2558" spc="120" dirty="0">
              <a:solidFill>
                <a:srgbClr val="000000"/>
              </a:solidFill>
              <a:latin typeface="Articulat Bold"/>
            </a:endParaRPr>
          </a:p>
          <a:p>
            <a:pPr>
              <a:lnSpc>
                <a:spcPts val="3582"/>
              </a:lnSpc>
            </a:pPr>
            <a:endParaRPr lang="en-US" sz="2558" spc="120" dirty="0">
              <a:solidFill>
                <a:srgbClr val="000000"/>
              </a:solidFill>
              <a:latin typeface="Articulat"/>
            </a:endParaRPr>
          </a:p>
        </p:txBody>
      </p:sp>
      <p:sp>
        <p:nvSpPr>
          <p:cNvPr id="13" name="Freeform 3">
            <a:extLst>
              <a:ext uri="{FF2B5EF4-FFF2-40B4-BE49-F238E27FC236}">
                <a16:creationId xmlns:a16="http://schemas.microsoft.com/office/drawing/2014/main" id="{72161A41-03CD-C2F1-9627-8BE671FEC336}"/>
              </a:ext>
            </a:extLst>
          </p:cNvPr>
          <p:cNvSpPr/>
          <p:nvPr/>
        </p:nvSpPr>
        <p:spPr>
          <a:xfrm>
            <a:off x="0" y="9282779"/>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04</a:t>
            </a:r>
          </a:p>
        </p:txBody>
      </p:sp>
      <p:sp>
        <p:nvSpPr>
          <p:cNvPr id="3" name="Freeform 6">
            <a:extLst>
              <a:ext uri="{FF2B5EF4-FFF2-40B4-BE49-F238E27FC236}">
                <a16:creationId xmlns:a16="http://schemas.microsoft.com/office/drawing/2014/main" id="{E9ED0DF9-D87E-3C11-C884-8B2A39A00381}"/>
              </a:ext>
            </a:extLst>
          </p:cNvPr>
          <p:cNvSpPr/>
          <p:nvPr/>
        </p:nvSpPr>
        <p:spPr>
          <a:xfrm>
            <a:off x="7534984" y="9372600"/>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64770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25485" r="24545"/>
          <a:stretch>
            <a:fillRect/>
          </a:stretch>
        </p:blipFill>
        <p:spPr>
          <a:xfrm>
            <a:off x="0" y="0"/>
            <a:ext cx="6935833" cy="9258300"/>
          </a:xfrm>
          <a:prstGeom prst="rect">
            <a:avLst/>
          </a:prstGeom>
        </p:spPr>
      </p:pic>
      <p:sp>
        <p:nvSpPr>
          <p:cNvPr id="7" name="TextBox 7"/>
          <p:cNvSpPr txBox="1"/>
          <p:nvPr/>
        </p:nvSpPr>
        <p:spPr>
          <a:xfrm>
            <a:off x="7468309" y="78615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DRINKING AND DRIVING</a:t>
            </a:r>
          </a:p>
        </p:txBody>
      </p:sp>
      <p:sp>
        <p:nvSpPr>
          <p:cNvPr id="8" name="TextBox 8"/>
          <p:cNvSpPr txBox="1"/>
          <p:nvPr/>
        </p:nvSpPr>
        <p:spPr>
          <a:xfrm>
            <a:off x="7484888" y="1943100"/>
            <a:ext cx="10354480"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IF YOU ARE DRINKING, DO NOT DRIVE</a:t>
            </a:r>
          </a:p>
        </p:txBody>
      </p:sp>
      <p:sp>
        <p:nvSpPr>
          <p:cNvPr id="10" name="TextBox 10"/>
          <p:cNvSpPr txBox="1"/>
          <p:nvPr/>
        </p:nvSpPr>
        <p:spPr>
          <a:xfrm>
            <a:off x="7239000" y="2476500"/>
            <a:ext cx="10600368" cy="6771084"/>
          </a:xfrm>
          <a:prstGeom prst="rect">
            <a:avLst/>
          </a:prstGeom>
        </p:spPr>
        <p:txBody>
          <a:bodyPr wrap="square" lIns="0" tIns="0" rIns="0" bIns="0" rtlCol="0" anchor="t">
            <a:spAutoFit/>
          </a:bodyPr>
          <a:lstStyle/>
          <a:p>
            <a:pPr marL="410209" lvl="1" indent="-205105">
              <a:lnSpc>
                <a:spcPts val="2184"/>
              </a:lnSpc>
              <a:buFont typeface="Arial"/>
              <a:buChar char="•"/>
            </a:pPr>
            <a:r>
              <a:rPr lang="en-US" sz="1899" spc="89" dirty="0">
                <a:solidFill>
                  <a:srgbClr val="000000"/>
                </a:solidFill>
                <a:latin typeface="Arimo"/>
              </a:rPr>
              <a:t>Plan your safe ride home before you start the party. Choose a non-drinking friend as a designated driver. </a:t>
            </a:r>
          </a:p>
          <a:p>
            <a:pPr>
              <a:lnSpc>
                <a:spcPts val="2184"/>
              </a:lnSpc>
            </a:pPr>
            <a:endParaRPr lang="en-US" sz="1899" spc="89" dirty="0">
              <a:solidFill>
                <a:srgbClr val="000000"/>
              </a:solidFill>
              <a:latin typeface="Arimo"/>
            </a:endParaRPr>
          </a:p>
          <a:p>
            <a:pPr marL="410209" lvl="1" indent="-205105">
              <a:lnSpc>
                <a:spcPts val="2184"/>
              </a:lnSpc>
              <a:buFont typeface="Arial"/>
              <a:buChar char="•"/>
            </a:pPr>
            <a:r>
              <a:rPr lang="en-US" sz="1899" spc="89" dirty="0">
                <a:solidFill>
                  <a:srgbClr val="000000"/>
                </a:solidFill>
                <a:latin typeface="Arimo"/>
              </a:rPr>
              <a:t>If someone you know has been drinking, do not let that person get behind the wheel. Take their keys and help them arrange a sober ride home.  </a:t>
            </a:r>
          </a:p>
          <a:p>
            <a:pPr>
              <a:lnSpc>
                <a:spcPts val="2184"/>
              </a:lnSpc>
            </a:pPr>
            <a:endParaRPr lang="en-US" sz="1899" spc="89" dirty="0">
              <a:solidFill>
                <a:srgbClr val="000000"/>
              </a:solidFill>
              <a:latin typeface="Arimo"/>
            </a:endParaRPr>
          </a:p>
          <a:p>
            <a:pPr marL="410209" lvl="1" indent="-205105">
              <a:lnSpc>
                <a:spcPts val="2184"/>
              </a:lnSpc>
              <a:buFont typeface="Arial"/>
              <a:buChar char="•"/>
            </a:pPr>
            <a:r>
              <a:rPr lang="en-US" sz="1899" spc="89" dirty="0">
                <a:solidFill>
                  <a:srgbClr val="000000"/>
                </a:solidFill>
                <a:latin typeface="Arimo"/>
              </a:rPr>
              <a:t>If you drink, do not drive for any reason. Call a taxi, a ride-hailing service or a sober friend.  </a:t>
            </a:r>
          </a:p>
          <a:p>
            <a:pPr>
              <a:lnSpc>
                <a:spcPts val="2184"/>
              </a:lnSpc>
            </a:pPr>
            <a:endParaRPr lang="en-US" sz="1899" spc="89" dirty="0">
              <a:solidFill>
                <a:srgbClr val="000000"/>
              </a:solidFill>
              <a:latin typeface="Arimo"/>
            </a:endParaRPr>
          </a:p>
          <a:p>
            <a:pPr marL="410209" lvl="1" indent="-205105">
              <a:lnSpc>
                <a:spcPts val="2184"/>
              </a:lnSpc>
              <a:buFont typeface="Arial"/>
              <a:buChar char="•"/>
            </a:pPr>
            <a:r>
              <a:rPr lang="en-US" sz="1899" spc="89" dirty="0">
                <a:solidFill>
                  <a:srgbClr val="000000"/>
                </a:solidFill>
                <a:latin typeface="Arimo"/>
              </a:rPr>
              <a:t>If you’re hosting a party where alcohol will be served, make sure all guests leave with a sober driver. </a:t>
            </a:r>
          </a:p>
          <a:p>
            <a:pPr>
              <a:lnSpc>
                <a:spcPts val="2184"/>
              </a:lnSpc>
            </a:pPr>
            <a:endParaRPr lang="en-US" sz="1899" spc="89" dirty="0">
              <a:solidFill>
                <a:srgbClr val="000000"/>
              </a:solidFill>
              <a:latin typeface="Arimo"/>
            </a:endParaRPr>
          </a:p>
          <a:p>
            <a:pPr marL="410209" lvl="1" indent="-205105">
              <a:lnSpc>
                <a:spcPts val="2184"/>
              </a:lnSpc>
              <a:buFont typeface="Arial"/>
              <a:buChar char="•"/>
            </a:pPr>
            <a:r>
              <a:rPr lang="en-US" sz="1899" spc="89" dirty="0">
                <a:solidFill>
                  <a:srgbClr val="000000"/>
                </a:solidFill>
                <a:latin typeface="Arimo"/>
              </a:rPr>
              <a:t>Always wear your seat belt — it’s your best defense against impaired drivers. </a:t>
            </a:r>
          </a:p>
          <a:p>
            <a:pPr>
              <a:lnSpc>
                <a:spcPts val="2184"/>
              </a:lnSpc>
            </a:pPr>
            <a:endParaRPr lang="en-US" sz="1899" spc="89" dirty="0">
              <a:solidFill>
                <a:srgbClr val="000000"/>
              </a:solidFill>
              <a:latin typeface="Arimo"/>
            </a:endParaRPr>
          </a:p>
          <a:p>
            <a:pPr marL="410209" lvl="1" indent="-205105">
              <a:lnSpc>
                <a:spcPts val="2184"/>
              </a:lnSpc>
              <a:buFont typeface="Arial"/>
              <a:buChar char="•"/>
            </a:pPr>
            <a:r>
              <a:rPr lang="en-US" sz="1899" spc="89" dirty="0">
                <a:solidFill>
                  <a:srgbClr val="000000"/>
                </a:solidFill>
                <a:latin typeface="Arimo"/>
              </a:rPr>
              <a:t>Every day, 34 people die in drunk-driving crashes – that's one person every 42 minutes. That means you, your family or friends could be innocent victims. (Source: National Highway Transportation Safety Administration (NHTSA)) </a:t>
            </a:r>
          </a:p>
          <a:p>
            <a:pPr>
              <a:lnSpc>
                <a:spcPts val="2184"/>
              </a:lnSpc>
            </a:pPr>
            <a:endParaRPr lang="en-US" sz="1899" spc="89" dirty="0">
              <a:solidFill>
                <a:srgbClr val="000000"/>
              </a:solidFill>
              <a:latin typeface="Arimo"/>
            </a:endParaRPr>
          </a:p>
          <a:p>
            <a:pPr marL="410209" lvl="1" indent="-205105">
              <a:lnSpc>
                <a:spcPts val="2184"/>
              </a:lnSpc>
              <a:buFont typeface="Arial"/>
              <a:buChar char="•"/>
            </a:pPr>
            <a:r>
              <a:rPr lang="en-US" sz="1899" spc="89" dirty="0">
                <a:solidFill>
                  <a:srgbClr val="000000"/>
                </a:solidFill>
                <a:latin typeface="Arimo"/>
              </a:rPr>
              <a:t>All 50 states, the District of Columbia, and Puerto Rico have by law set a threshold making it illegal to drive with a BAC of .08 g/dL or higher.   </a:t>
            </a:r>
          </a:p>
          <a:p>
            <a:pPr>
              <a:lnSpc>
                <a:spcPts val="2184"/>
              </a:lnSpc>
            </a:pPr>
            <a:endParaRPr lang="en-US" sz="1899" spc="89" dirty="0">
              <a:solidFill>
                <a:srgbClr val="000000"/>
              </a:solidFill>
              <a:latin typeface="Arimo"/>
            </a:endParaRPr>
          </a:p>
          <a:p>
            <a:pPr marL="410209" lvl="1" indent="-205105" algn="l">
              <a:lnSpc>
                <a:spcPts val="2184"/>
              </a:lnSpc>
              <a:buFont typeface="Arial"/>
              <a:buChar char="•"/>
            </a:pPr>
            <a:r>
              <a:rPr lang="en-US" sz="1899" spc="89" dirty="0">
                <a:solidFill>
                  <a:srgbClr val="000000"/>
                </a:solidFill>
                <a:latin typeface="Arimo"/>
              </a:rPr>
              <a:t>According to National Safety Council, 12,429 people died in alcohol-impaired crashes in 2023. Alcohol-impaired crash fatalities accounted for 30% of all crash fatalities in the U.S.   </a:t>
            </a:r>
          </a:p>
        </p:txBody>
      </p:sp>
      <p:sp>
        <p:nvSpPr>
          <p:cNvPr id="11" name="Freeform 3">
            <a:extLst>
              <a:ext uri="{FF2B5EF4-FFF2-40B4-BE49-F238E27FC236}">
                <a16:creationId xmlns:a16="http://schemas.microsoft.com/office/drawing/2014/main" id="{BE8C7EF8-FD5D-32BF-68AC-74740B164A43}"/>
              </a:ext>
            </a:extLst>
          </p:cNvPr>
          <p:cNvSpPr/>
          <p:nvPr/>
        </p:nvSpPr>
        <p:spPr>
          <a:xfrm>
            <a:off x="-5445"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40</a:t>
            </a:r>
          </a:p>
        </p:txBody>
      </p:sp>
      <p:sp>
        <p:nvSpPr>
          <p:cNvPr id="2" name="Freeform 6">
            <a:extLst>
              <a:ext uri="{FF2B5EF4-FFF2-40B4-BE49-F238E27FC236}">
                <a16:creationId xmlns:a16="http://schemas.microsoft.com/office/drawing/2014/main" id="{D92AB68B-99A4-0C45-E573-27C104CC196B}"/>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64770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38703" r="13855"/>
          <a:stretch>
            <a:fillRect/>
          </a:stretch>
        </p:blipFill>
        <p:spPr>
          <a:xfrm>
            <a:off x="11406380" y="0"/>
            <a:ext cx="6881620" cy="9258300"/>
          </a:xfrm>
          <a:prstGeom prst="rect">
            <a:avLst/>
          </a:prstGeom>
        </p:spPr>
      </p:pic>
      <p:sp>
        <p:nvSpPr>
          <p:cNvPr id="7" name="TextBox 7"/>
          <p:cNvSpPr txBox="1"/>
          <p:nvPr/>
        </p:nvSpPr>
        <p:spPr>
          <a:xfrm>
            <a:off x="303972" y="833783"/>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DROWSY DRIVING</a:t>
            </a:r>
          </a:p>
        </p:txBody>
      </p:sp>
      <p:sp>
        <p:nvSpPr>
          <p:cNvPr id="8" name="TextBox 8"/>
          <p:cNvSpPr txBox="1"/>
          <p:nvPr/>
        </p:nvSpPr>
        <p:spPr>
          <a:xfrm>
            <a:off x="336287" y="1943100"/>
            <a:ext cx="10819691"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WHO IS MOST AT RISK </a:t>
            </a:r>
          </a:p>
        </p:txBody>
      </p:sp>
      <p:sp>
        <p:nvSpPr>
          <p:cNvPr id="10" name="TextBox 10"/>
          <p:cNvSpPr txBox="1"/>
          <p:nvPr/>
        </p:nvSpPr>
        <p:spPr>
          <a:xfrm>
            <a:off x="228600" y="2476500"/>
            <a:ext cx="10601604" cy="6640830"/>
          </a:xfrm>
          <a:prstGeom prst="rect">
            <a:avLst/>
          </a:prstGeom>
        </p:spPr>
        <p:txBody>
          <a:bodyPr lIns="0" tIns="0" rIns="0" bIns="0" rtlCol="0" anchor="t">
            <a:spAutoFit/>
          </a:bodyPr>
          <a:lstStyle/>
          <a:p>
            <a:pPr marL="388622" lvl="1" indent="-194311">
              <a:lnSpc>
                <a:spcPts val="2070"/>
              </a:lnSpc>
              <a:buFont typeface="Arial"/>
              <a:buChar char="•"/>
            </a:pPr>
            <a:r>
              <a:rPr lang="en-US" sz="1800" spc="37" dirty="0">
                <a:solidFill>
                  <a:srgbClr val="000000"/>
                </a:solidFill>
                <a:latin typeface="Arimo"/>
              </a:rPr>
              <a:t>Sleep-deprived.  </a:t>
            </a:r>
          </a:p>
          <a:p>
            <a:pPr>
              <a:lnSpc>
                <a:spcPts val="2070"/>
              </a:lnSpc>
            </a:pPr>
            <a:endParaRPr lang="en-US" sz="1800" spc="37" dirty="0">
              <a:solidFill>
                <a:srgbClr val="000000"/>
              </a:solidFill>
              <a:latin typeface="Arimo"/>
            </a:endParaRPr>
          </a:p>
          <a:p>
            <a:pPr marL="388622" lvl="1" indent="-194311">
              <a:lnSpc>
                <a:spcPts val="2070"/>
              </a:lnSpc>
              <a:buFont typeface="Arial"/>
              <a:buChar char="•"/>
            </a:pPr>
            <a:r>
              <a:rPr lang="en-US" sz="1800" spc="37" dirty="0">
                <a:solidFill>
                  <a:srgbClr val="000000"/>
                </a:solidFill>
                <a:latin typeface="Arimo"/>
              </a:rPr>
              <a:t>Driving long distances after working a full shift.  </a:t>
            </a:r>
          </a:p>
          <a:p>
            <a:pPr>
              <a:lnSpc>
                <a:spcPts val="2070"/>
              </a:lnSpc>
            </a:pPr>
            <a:endParaRPr lang="en-US" sz="1800" spc="37" dirty="0">
              <a:solidFill>
                <a:srgbClr val="000000"/>
              </a:solidFill>
              <a:latin typeface="Arimo"/>
            </a:endParaRPr>
          </a:p>
          <a:p>
            <a:pPr marL="388622" lvl="1" indent="-194311">
              <a:lnSpc>
                <a:spcPts val="2070"/>
              </a:lnSpc>
              <a:buFont typeface="Arial"/>
              <a:buChar char="•"/>
            </a:pPr>
            <a:r>
              <a:rPr lang="en-US" sz="1800" spc="37" dirty="0">
                <a:solidFill>
                  <a:srgbClr val="000000"/>
                </a:solidFill>
                <a:latin typeface="Arimo"/>
              </a:rPr>
              <a:t>Driving through the night, the early afternoon or at other times when normally asleep.  </a:t>
            </a:r>
          </a:p>
          <a:p>
            <a:pPr>
              <a:lnSpc>
                <a:spcPts val="2070"/>
              </a:lnSpc>
            </a:pPr>
            <a:endParaRPr lang="en-US" sz="1800" spc="37" dirty="0">
              <a:solidFill>
                <a:srgbClr val="000000"/>
              </a:solidFill>
              <a:latin typeface="Arimo"/>
            </a:endParaRPr>
          </a:p>
          <a:p>
            <a:pPr marL="388622" lvl="1" indent="-194311">
              <a:lnSpc>
                <a:spcPts val="2070"/>
              </a:lnSpc>
              <a:buFont typeface="Arial"/>
              <a:buChar char="•"/>
            </a:pPr>
            <a:r>
              <a:rPr lang="en-US" sz="1800" spc="37" dirty="0">
                <a:solidFill>
                  <a:srgbClr val="000000"/>
                </a:solidFill>
                <a:latin typeface="Arimo"/>
              </a:rPr>
              <a:t>Drinking alcohol or taking medication that increases drowsiness.  </a:t>
            </a:r>
          </a:p>
          <a:p>
            <a:pPr>
              <a:lnSpc>
                <a:spcPts val="2070"/>
              </a:lnSpc>
            </a:pPr>
            <a:endParaRPr lang="en-US" sz="1800" spc="37" dirty="0">
              <a:solidFill>
                <a:srgbClr val="000000"/>
              </a:solidFill>
              <a:latin typeface="Arimo"/>
            </a:endParaRPr>
          </a:p>
          <a:p>
            <a:pPr marL="388622" lvl="1" indent="-194311">
              <a:lnSpc>
                <a:spcPts val="2070"/>
              </a:lnSpc>
              <a:buFont typeface="Arial"/>
              <a:buChar char="•"/>
            </a:pPr>
            <a:r>
              <a:rPr lang="en-US" sz="1800" spc="37" dirty="0">
                <a:solidFill>
                  <a:srgbClr val="000000"/>
                </a:solidFill>
                <a:latin typeface="Arimo"/>
              </a:rPr>
              <a:t>Driving alone for long distances without rest breaks or much change in scenery.  </a:t>
            </a:r>
          </a:p>
          <a:p>
            <a:pPr>
              <a:lnSpc>
                <a:spcPts val="2070"/>
              </a:lnSpc>
            </a:pPr>
            <a:endParaRPr lang="en-US" sz="1800" spc="37" dirty="0">
              <a:solidFill>
                <a:srgbClr val="000000"/>
              </a:solidFill>
              <a:latin typeface="Arimo"/>
            </a:endParaRPr>
          </a:p>
          <a:p>
            <a:pPr marL="388622" lvl="1" indent="-194311">
              <a:lnSpc>
                <a:spcPts val="2070"/>
              </a:lnSpc>
              <a:buFont typeface="Arial"/>
              <a:buChar char="•"/>
            </a:pPr>
            <a:r>
              <a:rPr lang="en-US" sz="1800" spc="37" dirty="0">
                <a:solidFill>
                  <a:srgbClr val="000000"/>
                </a:solidFill>
                <a:latin typeface="Arimo"/>
              </a:rPr>
              <a:t>Drowsing driving occurs most frequently between midnight and 6 a.m., says NHTSA.</a:t>
            </a:r>
          </a:p>
          <a:p>
            <a:pPr>
              <a:lnSpc>
                <a:spcPts val="2070"/>
              </a:lnSpc>
            </a:pPr>
            <a:endParaRPr lang="en-US" sz="1800" spc="37" dirty="0">
              <a:solidFill>
                <a:srgbClr val="000000"/>
              </a:solidFill>
              <a:latin typeface="Arimo"/>
            </a:endParaRPr>
          </a:p>
          <a:p>
            <a:pPr>
              <a:lnSpc>
                <a:spcPts val="3600"/>
              </a:lnSpc>
            </a:pPr>
            <a:r>
              <a:rPr lang="en-US" sz="1800" spc="84" dirty="0">
                <a:solidFill>
                  <a:srgbClr val="000000"/>
                </a:solidFill>
                <a:latin typeface="Articulat Bold"/>
              </a:rPr>
              <a:t>KNOW THE SIGNS OF DROWSY DRIVING:</a:t>
            </a:r>
          </a:p>
          <a:p>
            <a:pPr marL="388622" lvl="1" indent="-194311">
              <a:lnSpc>
                <a:spcPts val="2070"/>
              </a:lnSpc>
              <a:buFont typeface="Arial"/>
              <a:buChar char="•"/>
            </a:pPr>
            <a:r>
              <a:rPr lang="en-US" sz="1800" spc="84" dirty="0">
                <a:solidFill>
                  <a:srgbClr val="000000"/>
                </a:solidFill>
                <a:latin typeface="Articulat"/>
              </a:rPr>
              <a:t>Can’t remember the last few miles driven. </a:t>
            </a:r>
          </a:p>
          <a:p>
            <a:pPr>
              <a:lnSpc>
                <a:spcPts val="2070"/>
              </a:lnSpc>
            </a:pPr>
            <a:endParaRPr lang="en-US" sz="1800" spc="84" dirty="0">
              <a:solidFill>
                <a:srgbClr val="000000"/>
              </a:solidFill>
              <a:latin typeface="Articulat"/>
            </a:endParaRPr>
          </a:p>
          <a:p>
            <a:pPr marL="388622" lvl="1" indent="-194311">
              <a:lnSpc>
                <a:spcPts val="2070"/>
              </a:lnSpc>
              <a:buFont typeface="Arial"/>
              <a:buChar char="•"/>
            </a:pPr>
            <a:r>
              <a:rPr lang="en-US" sz="1800" spc="84" dirty="0">
                <a:solidFill>
                  <a:srgbClr val="000000"/>
                </a:solidFill>
                <a:latin typeface="Articulat"/>
              </a:rPr>
              <a:t>Drifting from lane or hitting a rumble strip. </a:t>
            </a:r>
          </a:p>
          <a:p>
            <a:pPr>
              <a:lnSpc>
                <a:spcPts val="2070"/>
              </a:lnSpc>
            </a:pPr>
            <a:endParaRPr lang="en-US" sz="1800" spc="84" dirty="0">
              <a:solidFill>
                <a:srgbClr val="000000"/>
              </a:solidFill>
              <a:latin typeface="Articulat"/>
            </a:endParaRPr>
          </a:p>
          <a:p>
            <a:pPr marL="388622" lvl="1" indent="-194311">
              <a:lnSpc>
                <a:spcPts val="2070"/>
              </a:lnSpc>
              <a:buFont typeface="Arial"/>
              <a:buChar char="•"/>
            </a:pPr>
            <a:r>
              <a:rPr lang="en-US" sz="1800" spc="84" dirty="0">
                <a:solidFill>
                  <a:srgbClr val="000000"/>
                </a:solidFill>
                <a:latin typeface="Articulat"/>
              </a:rPr>
              <a:t>Yawning repeatedly. </a:t>
            </a:r>
          </a:p>
          <a:p>
            <a:pPr>
              <a:lnSpc>
                <a:spcPts val="2070"/>
              </a:lnSpc>
            </a:pPr>
            <a:endParaRPr lang="en-US" sz="1800" spc="84" dirty="0">
              <a:solidFill>
                <a:srgbClr val="000000"/>
              </a:solidFill>
              <a:latin typeface="Articulat"/>
            </a:endParaRPr>
          </a:p>
          <a:p>
            <a:pPr marL="388622" lvl="1" indent="-194311">
              <a:lnSpc>
                <a:spcPts val="2070"/>
              </a:lnSpc>
              <a:buFont typeface="Arial"/>
              <a:buChar char="•"/>
            </a:pPr>
            <a:r>
              <a:rPr lang="en-US" sz="1800" spc="84" dirty="0">
                <a:solidFill>
                  <a:srgbClr val="000000"/>
                </a:solidFill>
                <a:latin typeface="Articulat"/>
              </a:rPr>
              <a:t>Difficulty focusing or keeping eyes open. </a:t>
            </a:r>
          </a:p>
          <a:p>
            <a:pPr>
              <a:lnSpc>
                <a:spcPts val="2070"/>
              </a:lnSpc>
            </a:pPr>
            <a:endParaRPr lang="en-US" sz="1800" spc="84" dirty="0">
              <a:solidFill>
                <a:srgbClr val="000000"/>
              </a:solidFill>
              <a:latin typeface="Articulat"/>
            </a:endParaRPr>
          </a:p>
          <a:p>
            <a:pPr marL="388622" lvl="1" indent="-194311">
              <a:lnSpc>
                <a:spcPts val="2070"/>
              </a:lnSpc>
              <a:buFont typeface="Arial"/>
              <a:buChar char="•"/>
            </a:pPr>
            <a:r>
              <a:rPr lang="en-US" sz="1800" spc="84" dirty="0">
                <a:solidFill>
                  <a:srgbClr val="000000"/>
                </a:solidFill>
                <a:latin typeface="Articulat"/>
              </a:rPr>
              <a:t>Tailgating or missing traffic signs. </a:t>
            </a:r>
          </a:p>
          <a:p>
            <a:pPr>
              <a:lnSpc>
                <a:spcPts val="2070"/>
              </a:lnSpc>
            </a:pPr>
            <a:endParaRPr lang="en-US" sz="1800" spc="84" dirty="0">
              <a:solidFill>
                <a:srgbClr val="000000"/>
              </a:solidFill>
              <a:latin typeface="Articulat"/>
            </a:endParaRPr>
          </a:p>
          <a:p>
            <a:pPr marL="388622" lvl="1" indent="-194311">
              <a:lnSpc>
                <a:spcPts val="2070"/>
              </a:lnSpc>
              <a:buFont typeface="Arial"/>
              <a:buChar char="•"/>
            </a:pPr>
            <a:r>
              <a:rPr lang="en-US" sz="1800" spc="84" dirty="0">
                <a:solidFill>
                  <a:srgbClr val="000000"/>
                </a:solidFill>
                <a:latin typeface="Articulat"/>
              </a:rPr>
              <a:t>Trouble keeping head up. </a:t>
            </a:r>
          </a:p>
          <a:p>
            <a:pPr algn="l">
              <a:lnSpc>
                <a:spcPts val="2070"/>
              </a:lnSpc>
            </a:pPr>
            <a:endParaRPr lang="en-US" sz="1800" spc="84" dirty="0">
              <a:solidFill>
                <a:srgbClr val="000000"/>
              </a:solidFill>
              <a:latin typeface="Articulat"/>
            </a:endParaRPr>
          </a:p>
        </p:txBody>
      </p:sp>
      <p:sp>
        <p:nvSpPr>
          <p:cNvPr id="11" name="Freeform 3">
            <a:extLst>
              <a:ext uri="{FF2B5EF4-FFF2-40B4-BE49-F238E27FC236}">
                <a16:creationId xmlns:a16="http://schemas.microsoft.com/office/drawing/2014/main" id="{FDB17DC1-1AB2-51C2-519F-AA22DF2718EE}"/>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41</a:t>
            </a:r>
          </a:p>
        </p:txBody>
      </p:sp>
      <p:sp>
        <p:nvSpPr>
          <p:cNvPr id="2" name="Freeform 6">
            <a:extLst>
              <a:ext uri="{FF2B5EF4-FFF2-40B4-BE49-F238E27FC236}">
                <a16:creationId xmlns:a16="http://schemas.microsoft.com/office/drawing/2014/main" id="{3E15E0C1-D5F9-63B1-86B2-CBD77380C527}"/>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29129" r="13373"/>
          <a:stretch>
            <a:fillRect/>
          </a:stretch>
        </p:blipFill>
        <p:spPr>
          <a:xfrm>
            <a:off x="0" y="0"/>
            <a:ext cx="6935833"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DISTRACTED DRIVING</a:t>
            </a:r>
          </a:p>
        </p:txBody>
      </p:sp>
      <p:sp>
        <p:nvSpPr>
          <p:cNvPr id="8" name="TextBox 8"/>
          <p:cNvSpPr txBox="1"/>
          <p:nvPr/>
        </p:nvSpPr>
        <p:spPr>
          <a:xfrm>
            <a:off x="7484888" y="2226693"/>
            <a:ext cx="10354480"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THOUSANDS DIE IN CRASHES INVOLVING CELL PHONE USE</a:t>
            </a:r>
          </a:p>
        </p:txBody>
      </p:sp>
      <p:sp>
        <p:nvSpPr>
          <p:cNvPr id="10" name="TextBox 10"/>
          <p:cNvSpPr txBox="1"/>
          <p:nvPr/>
        </p:nvSpPr>
        <p:spPr>
          <a:xfrm>
            <a:off x="7543800" y="2874365"/>
            <a:ext cx="9066615" cy="4809009"/>
          </a:xfrm>
          <a:prstGeom prst="rect">
            <a:avLst/>
          </a:prstGeom>
        </p:spPr>
        <p:txBody>
          <a:bodyPr lIns="0" tIns="0" rIns="0" bIns="0" rtlCol="0" anchor="t">
            <a:spAutoFit/>
          </a:bodyPr>
          <a:lstStyle/>
          <a:p>
            <a:pPr>
              <a:lnSpc>
                <a:spcPts val="2529"/>
              </a:lnSpc>
            </a:pPr>
            <a:r>
              <a:rPr lang="en-US" sz="2199" spc="103" dirty="0">
                <a:solidFill>
                  <a:srgbClr val="000000"/>
                </a:solidFill>
                <a:latin typeface="Arimo"/>
              </a:rPr>
              <a:t>We’re more distracted than ever, so it’s crucial to know the basics of safe driving and practice them every time you’re on the road. </a:t>
            </a:r>
          </a:p>
          <a:p>
            <a:pPr>
              <a:lnSpc>
                <a:spcPts val="2529"/>
              </a:lnSpc>
            </a:pPr>
            <a:endParaRPr lang="en-US" sz="2199" spc="103" dirty="0">
              <a:solidFill>
                <a:srgbClr val="000000"/>
              </a:solidFill>
              <a:latin typeface="Arimo"/>
            </a:endParaRPr>
          </a:p>
          <a:p>
            <a:pPr>
              <a:lnSpc>
                <a:spcPts val="2529"/>
              </a:lnSpc>
            </a:pPr>
            <a:r>
              <a:rPr lang="en-US" sz="2199" spc="70" dirty="0">
                <a:solidFill>
                  <a:srgbClr val="000000"/>
                </a:solidFill>
                <a:latin typeface="Arimo"/>
              </a:rPr>
              <a:t>At any given daylight moment across America, approximately 660,000 drivers are using cell phones or manipulating electronic devices while driving, according to NHTSA. Using a cell phone while driving creates enormous potential for deaths and injuries on U.S. roads. In 2023, 3,275 people were killed in motor vehicle crashes involving distracted drivers. </a:t>
            </a:r>
          </a:p>
          <a:p>
            <a:pPr>
              <a:lnSpc>
                <a:spcPts val="2529"/>
              </a:lnSpc>
            </a:pPr>
            <a:endParaRPr lang="en-US" sz="2199" spc="70" dirty="0">
              <a:solidFill>
                <a:srgbClr val="000000"/>
              </a:solidFill>
              <a:latin typeface="Arimo"/>
            </a:endParaRPr>
          </a:p>
          <a:p>
            <a:pPr>
              <a:lnSpc>
                <a:spcPts val="2529"/>
              </a:lnSpc>
            </a:pPr>
            <a:r>
              <a:rPr lang="en-US" sz="2199" spc="70" dirty="0">
                <a:solidFill>
                  <a:srgbClr val="000000"/>
                </a:solidFill>
                <a:latin typeface="Arimo"/>
              </a:rPr>
              <a:t>Don't allow children to fight or climb around in your car – they should be buckled in their seats at all times. Too much noise can easily distract you from focusing on the road. </a:t>
            </a:r>
          </a:p>
          <a:p>
            <a:pPr>
              <a:lnSpc>
                <a:spcPts val="2529"/>
              </a:lnSpc>
            </a:pPr>
            <a:endParaRPr lang="en-US" sz="2199" spc="70" dirty="0">
              <a:solidFill>
                <a:srgbClr val="000000"/>
              </a:solidFill>
              <a:latin typeface="Arimo"/>
            </a:endParaRPr>
          </a:p>
          <a:p>
            <a:pPr>
              <a:lnSpc>
                <a:spcPts val="2529"/>
              </a:lnSpc>
            </a:pPr>
            <a:r>
              <a:rPr lang="en-US" sz="2199" spc="103" dirty="0">
                <a:solidFill>
                  <a:srgbClr val="000000"/>
                </a:solidFill>
                <a:latin typeface="Articulat"/>
              </a:rPr>
              <a:t>You're not multi-tasking, you're distracted.</a:t>
            </a:r>
            <a:r>
              <a:rPr lang="en-US" sz="2199" spc="103" dirty="0">
                <a:solidFill>
                  <a:srgbClr val="000000"/>
                </a:solidFill>
                <a:latin typeface="Arimo"/>
              </a:rPr>
              <a:t>  </a:t>
            </a:r>
          </a:p>
        </p:txBody>
      </p:sp>
      <p:sp>
        <p:nvSpPr>
          <p:cNvPr id="11" name="Freeform 3">
            <a:extLst>
              <a:ext uri="{FF2B5EF4-FFF2-40B4-BE49-F238E27FC236}">
                <a16:creationId xmlns:a16="http://schemas.microsoft.com/office/drawing/2014/main" id="{F58A58C8-DC07-D1F8-48C6-9E10765C54D1}"/>
              </a:ext>
            </a:extLst>
          </p:cNvPr>
          <p:cNvSpPr/>
          <p:nvPr/>
        </p:nvSpPr>
        <p:spPr>
          <a:xfrm>
            <a:off x="-2"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42</a:t>
            </a:r>
          </a:p>
        </p:txBody>
      </p:sp>
      <p:sp>
        <p:nvSpPr>
          <p:cNvPr id="2" name="Freeform 6">
            <a:extLst>
              <a:ext uri="{FF2B5EF4-FFF2-40B4-BE49-F238E27FC236}">
                <a16:creationId xmlns:a16="http://schemas.microsoft.com/office/drawing/2014/main" id="{BBE00648-8C0C-5EF4-A164-C4E4B59189EA}"/>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879915"/>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28432" r="23401"/>
          <a:stretch>
            <a:fillRect/>
          </a:stretch>
        </p:blipFill>
        <p:spPr>
          <a:xfrm>
            <a:off x="11406380" y="0"/>
            <a:ext cx="6881620" cy="9258300"/>
          </a:xfrm>
          <a:prstGeom prst="rect">
            <a:avLst/>
          </a:prstGeom>
        </p:spPr>
      </p:pic>
      <p:sp>
        <p:nvSpPr>
          <p:cNvPr id="7" name="TextBox 7"/>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ATV AND UTV SAFETY</a:t>
            </a:r>
          </a:p>
        </p:txBody>
      </p:sp>
      <p:sp>
        <p:nvSpPr>
          <p:cNvPr id="8" name="TextBox 8"/>
          <p:cNvSpPr txBox="1"/>
          <p:nvPr/>
        </p:nvSpPr>
        <p:spPr>
          <a:xfrm>
            <a:off x="272168" y="2154596"/>
            <a:ext cx="10819691"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ATVs AND ROVs ARE NOT TOYS -- GET TRAINING</a:t>
            </a:r>
          </a:p>
        </p:txBody>
      </p:sp>
      <p:sp>
        <p:nvSpPr>
          <p:cNvPr id="10" name="TextBox 10"/>
          <p:cNvSpPr txBox="1"/>
          <p:nvPr/>
        </p:nvSpPr>
        <p:spPr>
          <a:xfrm>
            <a:off x="936342" y="2770121"/>
            <a:ext cx="9396093" cy="6488956"/>
          </a:xfrm>
          <a:prstGeom prst="rect">
            <a:avLst/>
          </a:prstGeom>
        </p:spPr>
        <p:txBody>
          <a:bodyPr lIns="0" tIns="0" rIns="0" bIns="0" rtlCol="0" anchor="t">
            <a:spAutoFit/>
          </a:bodyPr>
          <a:lstStyle/>
          <a:p>
            <a:pPr>
              <a:lnSpc>
                <a:spcPts val="2300"/>
              </a:lnSpc>
            </a:pPr>
            <a:r>
              <a:rPr lang="en-US" sz="2000" spc="94" dirty="0">
                <a:solidFill>
                  <a:srgbClr val="000000"/>
                </a:solidFill>
                <a:latin typeface="Arimo"/>
              </a:rPr>
              <a:t>There are about 650 deaths and 100,000 injuries every year involving ATVs, according to Consumer Product Safety Commission.</a:t>
            </a:r>
          </a:p>
          <a:p>
            <a:pPr>
              <a:lnSpc>
                <a:spcPts val="2300"/>
              </a:lnSpc>
            </a:pPr>
            <a:endParaRPr lang="en-US" sz="2000" spc="94" dirty="0">
              <a:solidFill>
                <a:srgbClr val="000000"/>
              </a:solidFill>
              <a:latin typeface="Arimo"/>
            </a:endParaRPr>
          </a:p>
          <a:p>
            <a:pPr marL="431801" lvl="1" indent="-215900">
              <a:lnSpc>
                <a:spcPts val="2300"/>
              </a:lnSpc>
              <a:buFont typeface="Arial"/>
              <a:buChar char="•"/>
            </a:pPr>
            <a:r>
              <a:rPr lang="en-US" sz="2000" spc="94" dirty="0">
                <a:solidFill>
                  <a:srgbClr val="000000"/>
                </a:solidFill>
                <a:latin typeface="Arimo"/>
              </a:rPr>
              <a:t>Read the owner`s manual carefully, and ensure the ATV or UTV is in good working condition. </a:t>
            </a:r>
          </a:p>
          <a:p>
            <a:pPr>
              <a:lnSpc>
                <a:spcPts val="2300"/>
              </a:lnSpc>
            </a:pPr>
            <a:endParaRPr lang="en-US" sz="2000" spc="94" dirty="0">
              <a:solidFill>
                <a:srgbClr val="000000"/>
              </a:solidFill>
              <a:latin typeface="Arimo"/>
            </a:endParaRPr>
          </a:p>
          <a:p>
            <a:pPr marL="431801" lvl="1" indent="-215900">
              <a:lnSpc>
                <a:spcPts val="2300"/>
              </a:lnSpc>
              <a:buFont typeface="Arial"/>
              <a:buChar char="•"/>
            </a:pPr>
            <a:r>
              <a:rPr lang="en-US" sz="2000" spc="94" dirty="0">
                <a:solidFill>
                  <a:srgbClr val="000000"/>
                </a:solidFill>
                <a:latin typeface="Arimo"/>
              </a:rPr>
              <a:t>Always wear an approved helmet.</a:t>
            </a:r>
          </a:p>
          <a:p>
            <a:pPr>
              <a:lnSpc>
                <a:spcPts val="2300"/>
              </a:lnSpc>
            </a:pPr>
            <a:r>
              <a:rPr lang="en-US" sz="2000" spc="94" dirty="0">
                <a:solidFill>
                  <a:srgbClr val="000000"/>
                </a:solidFill>
                <a:latin typeface="Arimo"/>
              </a:rPr>
              <a:t> </a:t>
            </a:r>
          </a:p>
          <a:p>
            <a:pPr marL="431801" lvl="1" indent="-215900">
              <a:lnSpc>
                <a:spcPts val="2300"/>
              </a:lnSpc>
              <a:buFont typeface="Arial"/>
              <a:buChar char="•"/>
            </a:pPr>
            <a:r>
              <a:rPr lang="en-US" sz="2000" spc="94" dirty="0">
                <a:solidFill>
                  <a:srgbClr val="000000"/>
                </a:solidFill>
                <a:latin typeface="Arimo"/>
              </a:rPr>
              <a:t>Never drive an ATV while under the influence of drugs or alcohol.  </a:t>
            </a:r>
          </a:p>
          <a:p>
            <a:pPr>
              <a:lnSpc>
                <a:spcPts val="2300"/>
              </a:lnSpc>
            </a:pPr>
            <a:endParaRPr lang="en-US" sz="2000" spc="94" dirty="0">
              <a:solidFill>
                <a:srgbClr val="000000"/>
              </a:solidFill>
              <a:latin typeface="Arimo"/>
            </a:endParaRPr>
          </a:p>
          <a:p>
            <a:pPr marL="431801" lvl="1" indent="-215900">
              <a:lnSpc>
                <a:spcPts val="2300"/>
              </a:lnSpc>
              <a:buFont typeface="Arial"/>
              <a:buChar char="•"/>
            </a:pPr>
            <a:r>
              <a:rPr lang="en-US" sz="2000" spc="94" dirty="0">
                <a:solidFill>
                  <a:srgbClr val="000000"/>
                </a:solidFill>
                <a:latin typeface="Arimo"/>
              </a:rPr>
              <a:t>Never drive an ATV on paved roads. Never operate ATVs or UTVs on streets, highways or paved roads, except to cross at safe, designated areas. Understand the terrain BEFORE you ride. </a:t>
            </a:r>
          </a:p>
          <a:p>
            <a:pPr>
              <a:lnSpc>
                <a:spcPts val="2300"/>
              </a:lnSpc>
            </a:pPr>
            <a:endParaRPr lang="en-US" sz="2000" spc="94" dirty="0">
              <a:solidFill>
                <a:srgbClr val="000000"/>
              </a:solidFill>
              <a:latin typeface="Arimo"/>
            </a:endParaRPr>
          </a:p>
          <a:p>
            <a:pPr marL="431801" lvl="1" indent="-215900">
              <a:lnSpc>
                <a:spcPts val="2300"/>
              </a:lnSpc>
              <a:buFont typeface="Arial"/>
              <a:buChar char="•"/>
            </a:pPr>
            <a:r>
              <a:rPr lang="en-US" sz="2000" spc="94" dirty="0">
                <a:solidFill>
                  <a:srgbClr val="000000"/>
                </a:solidFill>
                <a:latin typeface="Arimo"/>
              </a:rPr>
              <a:t>Familiarize yourself with the local laws. </a:t>
            </a:r>
          </a:p>
          <a:p>
            <a:pPr>
              <a:lnSpc>
                <a:spcPts val="2300"/>
              </a:lnSpc>
            </a:pPr>
            <a:endParaRPr lang="en-US" sz="2000" spc="94" dirty="0">
              <a:solidFill>
                <a:srgbClr val="000000"/>
              </a:solidFill>
              <a:latin typeface="Arimo"/>
            </a:endParaRPr>
          </a:p>
          <a:p>
            <a:pPr marL="431801" lvl="1" indent="-215900">
              <a:lnSpc>
                <a:spcPts val="2300"/>
              </a:lnSpc>
              <a:buFont typeface="Arial"/>
              <a:buChar char="•"/>
            </a:pPr>
            <a:r>
              <a:rPr lang="en-US" sz="2000" spc="94" dirty="0">
                <a:solidFill>
                  <a:srgbClr val="000000"/>
                </a:solidFill>
                <a:latin typeface="Arimo"/>
              </a:rPr>
              <a:t>Never ride alone and always tell someone where you are going and when you will return.  </a:t>
            </a:r>
          </a:p>
          <a:p>
            <a:pPr>
              <a:lnSpc>
                <a:spcPts val="2300"/>
              </a:lnSpc>
            </a:pPr>
            <a:endParaRPr lang="en-US" sz="2000" spc="94" dirty="0">
              <a:solidFill>
                <a:srgbClr val="000000"/>
              </a:solidFill>
              <a:latin typeface="Arimo"/>
            </a:endParaRPr>
          </a:p>
          <a:p>
            <a:pPr marL="431801" lvl="1" indent="-215900">
              <a:lnSpc>
                <a:spcPts val="2300"/>
              </a:lnSpc>
              <a:buFont typeface="Arial"/>
              <a:buChar char="•"/>
            </a:pPr>
            <a:r>
              <a:rPr lang="en-US" sz="2000" spc="94" dirty="0">
                <a:solidFill>
                  <a:srgbClr val="000000"/>
                </a:solidFill>
                <a:latin typeface="Arimo"/>
              </a:rPr>
              <a:t>Always supervise young operators. Never carry extra riders.  </a:t>
            </a:r>
          </a:p>
          <a:p>
            <a:pPr>
              <a:lnSpc>
                <a:spcPts val="2300"/>
              </a:lnSpc>
            </a:pPr>
            <a:endParaRPr lang="en-US" sz="2000" spc="94" dirty="0">
              <a:solidFill>
                <a:srgbClr val="000000"/>
              </a:solidFill>
              <a:latin typeface="Arimo"/>
            </a:endParaRPr>
          </a:p>
          <a:p>
            <a:pPr algn="ctr">
              <a:lnSpc>
                <a:spcPts val="2300"/>
              </a:lnSpc>
            </a:pPr>
            <a:r>
              <a:rPr lang="en-US" sz="2000" spc="94" dirty="0">
                <a:solidFill>
                  <a:srgbClr val="000000"/>
                </a:solidFill>
                <a:latin typeface="Arimo Bold"/>
              </a:rPr>
              <a:t>Remember ATGATT: “All the Gear, all the Time!” </a:t>
            </a:r>
          </a:p>
        </p:txBody>
      </p:sp>
      <p:sp>
        <p:nvSpPr>
          <p:cNvPr id="11" name="Freeform 3">
            <a:extLst>
              <a:ext uri="{FF2B5EF4-FFF2-40B4-BE49-F238E27FC236}">
                <a16:creationId xmlns:a16="http://schemas.microsoft.com/office/drawing/2014/main" id="{DC95CE4F-FE4B-5EB3-177C-D0D3F3DD2B40}"/>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43</a:t>
            </a:r>
          </a:p>
        </p:txBody>
      </p:sp>
      <p:sp>
        <p:nvSpPr>
          <p:cNvPr id="2" name="Freeform 6">
            <a:extLst>
              <a:ext uri="{FF2B5EF4-FFF2-40B4-BE49-F238E27FC236}">
                <a16:creationId xmlns:a16="http://schemas.microsoft.com/office/drawing/2014/main" id="{36300F20-FC63-C566-C371-C671FE42CB67}"/>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adFill>
              <a:gsLst>
                <a:gs pos="0">
                  <a:srgbClr val="FF7C00"/>
                </a:gs>
                <a:gs pos="100000">
                  <a:srgbClr val="FAE30E"/>
                </a:gs>
              </a:gsLst>
              <a:lin ang="5400000" scaled="1"/>
            </a:gradFill>
          </p:spPr>
          <p:txBody>
            <a:bodyPr/>
            <a:lstStyle/>
            <a:p>
              <a:endParaRPr lang="en-US"/>
            </a:p>
          </p:txBody>
        </p:sp>
      </p:grpSp>
      <p:grpSp>
        <p:nvGrpSpPr>
          <p:cNvPr id="4" name="Group 4"/>
          <p:cNvGrpSpPr/>
          <p:nvPr/>
        </p:nvGrpSpPr>
        <p:grpSpPr>
          <a:xfrm>
            <a:off x="6425880" y="4148299"/>
            <a:ext cx="10795321" cy="1838303"/>
            <a:chOff x="85256" y="0"/>
            <a:chExt cx="6487423" cy="1105503"/>
          </a:xfrm>
          <a:solidFill>
            <a:srgbClr val="FFC000"/>
          </a:solidFill>
        </p:grpSpPr>
        <p:sp>
          <p:nvSpPr>
            <p:cNvPr id="5" name="Freeform 5"/>
            <p:cNvSpPr/>
            <p:nvPr/>
          </p:nvSpPr>
          <p:spPr>
            <a:xfrm>
              <a:off x="85256" y="0"/>
              <a:ext cx="6487423" cy="1105503"/>
            </a:xfrm>
            <a:custGeom>
              <a:avLst/>
              <a:gdLst/>
              <a:ahLst/>
              <a:cxnLst/>
              <a:rect l="l" t="t" r="r" b="b"/>
              <a:pathLst>
                <a:path w="6487423" h="1105503">
                  <a:moveTo>
                    <a:pt x="0" y="0"/>
                  </a:moveTo>
                  <a:lnTo>
                    <a:pt x="6487423" y="0"/>
                  </a:lnTo>
                  <a:lnTo>
                    <a:pt x="6487423" y="1105503"/>
                  </a:lnTo>
                  <a:lnTo>
                    <a:pt x="0" y="1105503"/>
                  </a:lnTo>
                  <a:close/>
                </a:path>
              </a:pathLst>
            </a:custGeom>
            <a:gradFill>
              <a:gsLst>
                <a:gs pos="0">
                  <a:srgbClr val="FF7C00"/>
                </a:gs>
                <a:gs pos="100000">
                  <a:srgbClr val="FAE30E"/>
                </a:gs>
              </a:gsLst>
              <a:lin ang="5400000" scaled="1"/>
            </a:gradFill>
          </p:spPr>
          <p:txBody>
            <a:bodyPr/>
            <a:lstStyle/>
            <a:p>
              <a:r>
                <a:rPr lang="en-US" dirty="0"/>
                <a:t> </a:t>
              </a:r>
            </a:p>
          </p:txBody>
        </p:sp>
      </p:grpSp>
      <p:pic>
        <p:nvPicPr>
          <p:cNvPr id="6" name="Picture 6"/>
          <p:cNvPicPr>
            <a:picLocks noChangeAspect="1"/>
          </p:cNvPicPr>
          <p:nvPr/>
        </p:nvPicPr>
        <p:blipFill>
          <a:blip r:embed="rId2"/>
          <a:srcRect l="5927" r="17985"/>
          <a:stretch>
            <a:fillRect/>
          </a:stretch>
        </p:blipFill>
        <p:spPr>
          <a:xfrm>
            <a:off x="542117" y="0"/>
            <a:ext cx="5347819" cy="4688038"/>
          </a:xfrm>
          <a:prstGeom prst="rect">
            <a:avLst/>
          </a:prstGeom>
        </p:spPr>
      </p:pic>
      <p:pic>
        <p:nvPicPr>
          <p:cNvPr id="7" name="Picture 7"/>
          <p:cNvPicPr>
            <a:picLocks noChangeAspect="1"/>
          </p:cNvPicPr>
          <p:nvPr/>
        </p:nvPicPr>
        <p:blipFill>
          <a:blip r:embed="rId3"/>
          <a:srcRect l="7789" r="8782"/>
          <a:stretch>
            <a:fillRect/>
          </a:stretch>
        </p:blipFill>
        <p:spPr>
          <a:xfrm>
            <a:off x="510990" y="5446862"/>
            <a:ext cx="5378946" cy="4300399"/>
          </a:xfrm>
          <a:prstGeom prst="rect">
            <a:avLst/>
          </a:prstGeom>
        </p:spPr>
      </p:pic>
      <p:sp>
        <p:nvSpPr>
          <p:cNvPr id="8" name="TextBox 8"/>
          <p:cNvSpPr txBox="1"/>
          <p:nvPr/>
        </p:nvSpPr>
        <p:spPr>
          <a:xfrm>
            <a:off x="6425880" y="4592788"/>
            <a:ext cx="10819691" cy="854074"/>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  </a:t>
            </a:r>
            <a:r>
              <a:rPr lang="en-US" sz="5000" spc="5" dirty="0">
                <a:solidFill>
                  <a:srgbClr val="0663AF"/>
                </a:solidFill>
                <a:latin typeface="Gordita Bold"/>
              </a:rPr>
              <a:t>MOTORCYCLE SAFETY</a:t>
            </a:r>
          </a:p>
        </p:txBody>
      </p:sp>
      <p:sp>
        <p:nvSpPr>
          <p:cNvPr id="9" name="TextBox 9"/>
          <p:cNvSpPr txBox="1"/>
          <p:nvPr/>
        </p:nvSpPr>
        <p:spPr>
          <a:xfrm>
            <a:off x="7696200" y="6429333"/>
            <a:ext cx="8576504" cy="1423467"/>
          </a:xfrm>
          <a:prstGeom prst="rect">
            <a:avLst/>
          </a:prstGeom>
        </p:spPr>
        <p:txBody>
          <a:bodyPr lIns="0" tIns="0" rIns="0" bIns="0" rtlCol="0" anchor="t">
            <a:spAutoFit/>
          </a:bodyPr>
          <a:lstStyle/>
          <a:p>
            <a:pPr>
              <a:lnSpc>
                <a:spcPts val="3655"/>
              </a:lnSpc>
            </a:pPr>
            <a:r>
              <a:rPr lang="en-US" sz="3179" spc="149" dirty="0">
                <a:solidFill>
                  <a:srgbClr val="000000"/>
                </a:solidFill>
                <a:latin typeface="Articulat"/>
              </a:rPr>
              <a:t>In fiscal year 2024, the Department of the Air Force </a:t>
            </a:r>
            <a:r>
              <a:rPr lang="en-US" sz="3179" spc="56" dirty="0">
                <a:solidFill>
                  <a:srgbClr val="000000"/>
                </a:solidFill>
                <a:latin typeface="Arimo"/>
              </a:rPr>
              <a:t>lost </a:t>
            </a:r>
            <a:r>
              <a:rPr lang="en-US" sz="3179" spc="56" dirty="0">
                <a:solidFill>
                  <a:srgbClr val="FF0000"/>
                </a:solidFill>
                <a:latin typeface="Arimo Bold"/>
              </a:rPr>
              <a:t>15</a:t>
            </a:r>
            <a:r>
              <a:rPr lang="en-US" sz="3179" spc="56" dirty="0">
                <a:solidFill>
                  <a:srgbClr val="000000"/>
                </a:solidFill>
                <a:latin typeface="Arimo"/>
              </a:rPr>
              <a:t> Airmen and Guardians as a result of PMV-2 mishaps.</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44</a:t>
            </a:r>
          </a:p>
        </p:txBody>
      </p:sp>
      <p:sp>
        <p:nvSpPr>
          <p:cNvPr id="11" name="Freeform 6">
            <a:extLst>
              <a:ext uri="{FF2B5EF4-FFF2-40B4-BE49-F238E27FC236}">
                <a16:creationId xmlns:a16="http://schemas.microsoft.com/office/drawing/2014/main" id="{F02A7A85-0221-F1F7-2E25-1BA22484312B}"/>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l="42784" r="7290"/>
          <a:stretch/>
        </p:blipFill>
        <p:spPr>
          <a:xfrm>
            <a:off x="0" y="0"/>
            <a:ext cx="6935833"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MOTORCYCLE RIDING SAFETY</a:t>
            </a:r>
          </a:p>
        </p:txBody>
      </p:sp>
      <p:sp>
        <p:nvSpPr>
          <p:cNvPr id="8" name="TextBox 8"/>
          <p:cNvSpPr txBox="1"/>
          <p:nvPr/>
        </p:nvSpPr>
        <p:spPr>
          <a:xfrm>
            <a:off x="7484888" y="2171700"/>
            <a:ext cx="10354480"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“SEE"ING IS THE BEST WAY TO AVOID DANGEROUS SITUATIONS</a:t>
            </a:r>
          </a:p>
        </p:txBody>
      </p:sp>
      <p:sp>
        <p:nvSpPr>
          <p:cNvPr id="10" name="TextBox 10"/>
          <p:cNvSpPr txBox="1"/>
          <p:nvPr/>
        </p:nvSpPr>
        <p:spPr>
          <a:xfrm>
            <a:off x="7696200" y="2741121"/>
            <a:ext cx="9066615" cy="5693866"/>
          </a:xfrm>
          <a:prstGeom prst="rect">
            <a:avLst/>
          </a:prstGeom>
        </p:spPr>
        <p:txBody>
          <a:bodyPr wrap="square" lIns="0" tIns="0" rIns="0" bIns="0" rtlCol="0" anchor="t">
            <a:spAutoFit/>
          </a:bodyPr>
          <a:lstStyle/>
          <a:p>
            <a:pPr>
              <a:lnSpc>
                <a:spcPts val="2529"/>
              </a:lnSpc>
            </a:pPr>
            <a:r>
              <a:rPr lang="en-US" sz="2199" spc="103" dirty="0">
                <a:solidFill>
                  <a:srgbClr val="000000"/>
                </a:solidFill>
                <a:latin typeface="Arimo Bold"/>
              </a:rPr>
              <a:t>SEARCH</a:t>
            </a:r>
            <a:r>
              <a:rPr lang="en-US" sz="2199" spc="103" dirty="0">
                <a:solidFill>
                  <a:srgbClr val="000000"/>
                </a:solidFill>
                <a:latin typeface="Arimo"/>
              </a:rPr>
              <a:t> around you for potential hazards.  </a:t>
            </a:r>
          </a:p>
          <a:p>
            <a:pPr>
              <a:lnSpc>
                <a:spcPts val="2529"/>
              </a:lnSpc>
            </a:pPr>
            <a:endParaRPr lang="en-US" sz="2199" spc="103" dirty="0">
              <a:solidFill>
                <a:srgbClr val="000000"/>
              </a:solidFill>
              <a:latin typeface="Arimo"/>
            </a:endParaRPr>
          </a:p>
          <a:p>
            <a:pPr>
              <a:lnSpc>
                <a:spcPts val="2529"/>
              </a:lnSpc>
            </a:pPr>
            <a:r>
              <a:rPr lang="en-US" sz="2199" spc="56" dirty="0">
                <a:solidFill>
                  <a:srgbClr val="000000"/>
                </a:solidFill>
                <a:latin typeface="Arimo Bold"/>
              </a:rPr>
              <a:t>EVALUATE</a:t>
            </a:r>
            <a:r>
              <a:rPr lang="en-US" sz="2199" spc="56" dirty="0">
                <a:solidFill>
                  <a:srgbClr val="000000"/>
                </a:solidFill>
                <a:latin typeface="Arimo"/>
              </a:rPr>
              <a:t> any possible hazards such as a turning hazard.  </a:t>
            </a:r>
          </a:p>
          <a:p>
            <a:pPr>
              <a:lnSpc>
                <a:spcPts val="2529"/>
              </a:lnSpc>
            </a:pPr>
            <a:endParaRPr lang="en-US" sz="2199" spc="56" dirty="0">
              <a:solidFill>
                <a:srgbClr val="000000"/>
              </a:solidFill>
              <a:latin typeface="Arimo"/>
            </a:endParaRPr>
          </a:p>
          <a:p>
            <a:pPr>
              <a:lnSpc>
                <a:spcPts val="2529"/>
              </a:lnSpc>
            </a:pPr>
            <a:r>
              <a:rPr lang="en-US" sz="2199" spc="56" dirty="0">
                <a:solidFill>
                  <a:srgbClr val="000000"/>
                </a:solidFill>
                <a:latin typeface="Arimo Bold"/>
              </a:rPr>
              <a:t>EXECUTE</a:t>
            </a:r>
            <a:r>
              <a:rPr lang="en-US" sz="2199" spc="56" dirty="0">
                <a:solidFill>
                  <a:srgbClr val="000000"/>
                </a:solidFill>
                <a:latin typeface="Arimo"/>
              </a:rPr>
              <a:t> the proper action to avoid the hazard.  </a:t>
            </a:r>
          </a:p>
          <a:p>
            <a:pPr>
              <a:lnSpc>
                <a:spcPts val="2529"/>
              </a:lnSpc>
            </a:pPr>
            <a:r>
              <a:rPr lang="en-US" sz="2199" spc="56" dirty="0">
                <a:solidFill>
                  <a:srgbClr val="000000"/>
                </a:solidFill>
                <a:latin typeface="Arimo"/>
              </a:rPr>
              <a:t>A sound street strategy can help prevent a dangerous situation.  </a:t>
            </a:r>
          </a:p>
          <a:p>
            <a:pPr>
              <a:lnSpc>
                <a:spcPts val="2529"/>
              </a:lnSpc>
            </a:pPr>
            <a:endParaRPr lang="en-US" sz="2199" spc="56" dirty="0">
              <a:solidFill>
                <a:srgbClr val="000000"/>
              </a:solidFill>
              <a:latin typeface="Arimo"/>
            </a:endParaRPr>
          </a:p>
          <a:p>
            <a:pPr>
              <a:lnSpc>
                <a:spcPts val="4399"/>
              </a:lnSpc>
            </a:pPr>
            <a:r>
              <a:rPr lang="en-US" sz="2199" spc="56" dirty="0">
                <a:solidFill>
                  <a:srgbClr val="000000"/>
                </a:solidFill>
                <a:latin typeface="Arimo Bold"/>
              </a:rPr>
              <a:t>Training Requirements</a:t>
            </a:r>
            <a:r>
              <a:rPr lang="en-US" sz="2199" spc="56" dirty="0">
                <a:solidFill>
                  <a:srgbClr val="000000"/>
                </a:solidFill>
                <a:latin typeface="Arimo"/>
              </a:rPr>
              <a:t> </a:t>
            </a:r>
          </a:p>
          <a:p>
            <a:pPr>
              <a:lnSpc>
                <a:spcPts val="2529"/>
              </a:lnSpc>
            </a:pPr>
            <a:r>
              <a:rPr lang="en-US" sz="2199" spc="56" dirty="0">
                <a:solidFill>
                  <a:srgbClr val="000000"/>
                </a:solidFill>
                <a:latin typeface="Arimo"/>
              </a:rPr>
              <a:t>All </a:t>
            </a:r>
            <a:r>
              <a:rPr lang="en-US" sz="2199" spc="56" dirty="0">
                <a:solidFill>
                  <a:srgbClr val="000000"/>
                </a:solidFill>
                <a:latin typeface="Arimo" panose="020B0604020202020204" charset="0"/>
                <a:ea typeface="Arimo" panose="020B0604020202020204" charset="0"/>
                <a:cs typeface="Arimo" panose="020B0604020202020204" charset="0"/>
              </a:rPr>
              <a:t>Airmen</a:t>
            </a:r>
            <a:r>
              <a:rPr lang="en-US" sz="2199" spc="56" dirty="0">
                <a:solidFill>
                  <a:srgbClr val="000000"/>
                </a:solidFill>
                <a:latin typeface="Arimo"/>
              </a:rPr>
              <a:t> and Guardians must have a permit or endorsement to complete LEVEL I training. Complete a DoD approved course within 6 months not to exceed one year following LEVEL I.  </a:t>
            </a:r>
          </a:p>
          <a:p>
            <a:pPr>
              <a:lnSpc>
                <a:spcPts val="2529"/>
              </a:lnSpc>
            </a:pPr>
            <a:endParaRPr lang="en-US" sz="2199" spc="56" dirty="0">
              <a:solidFill>
                <a:srgbClr val="000000"/>
              </a:solidFill>
              <a:latin typeface="Arimo"/>
            </a:endParaRPr>
          </a:p>
          <a:p>
            <a:pPr>
              <a:lnSpc>
                <a:spcPts val="2529"/>
              </a:lnSpc>
            </a:pPr>
            <a:r>
              <a:rPr lang="en-US" sz="2199" spc="56" dirty="0">
                <a:solidFill>
                  <a:srgbClr val="000000"/>
                </a:solidFill>
                <a:latin typeface="Arimo"/>
              </a:rPr>
              <a:t>All Airmen and Guardians must complete a DoD approved refresher  training every five years. </a:t>
            </a:r>
          </a:p>
          <a:p>
            <a:pPr>
              <a:lnSpc>
                <a:spcPts val="2529"/>
              </a:lnSpc>
            </a:pPr>
            <a:endParaRPr lang="en-US" sz="2199" spc="56" dirty="0">
              <a:solidFill>
                <a:srgbClr val="000000"/>
              </a:solidFill>
              <a:latin typeface="Arimo"/>
            </a:endParaRPr>
          </a:p>
          <a:p>
            <a:pPr>
              <a:lnSpc>
                <a:spcPts val="2529"/>
              </a:lnSpc>
            </a:pPr>
            <a:r>
              <a:rPr lang="en-US" sz="2199" spc="56" dirty="0">
                <a:solidFill>
                  <a:srgbClr val="000000"/>
                </a:solidFill>
                <a:latin typeface="Arimo"/>
              </a:rPr>
              <a:t>Take periodic riding courses to improve riding techniques and practice every time you ride to sharpen your street-riding strategies. </a:t>
            </a:r>
            <a:r>
              <a:rPr lang="en-US" sz="2199" spc="103" dirty="0">
                <a:solidFill>
                  <a:srgbClr val="000000"/>
                </a:solidFill>
                <a:latin typeface="Arimo"/>
              </a:rPr>
              <a:t>  </a:t>
            </a:r>
          </a:p>
        </p:txBody>
      </p:sp>
      <p:sp>
        <p:nvSpPr>
          <p:cNvPr id="12" name="TextBox 11"/>
          <p:cNvSpPr txBox="1"/>
          <p:nvPr/>
        </p:nvSpPr>
        <p:spPr>
          <a:xfrm>
            <a:off x="8698180" y="8720435"/>
            <a:ext cx="7227620" cy="461665"/>
          </a:xfrm>
          <a:prstGeom prst="rect">
            <a:avLst/>
          </a:prstGeom>
          <a:noFill/>
        </p:spPr>
        <p:txBody>
          <a:bodyPr wrap="none" rtlCol="0">
            <a:spAutoFit/>
          </a:bodyPr>
          <a:lstStyle/>
          <a:p>
            <a:r>
              <a:rPr lang="en-US" sz="2400" dirty="0">
                <a:latin typeface="Arimo" panose="020B0604020202020204" charset="0"/>
                <a:ea typeface="Arimo" panose="020B0604020202020204" charset="0"/>
                <a:cs typeface="Arimo" panose="020B0604020202020204" charset="0"/>
              </a:rPr>
              <a:t>RIGHT TRAINING … RIGHT TIME … RIGHT BIKE </a:t>
            </a:r>
          </a:p>
        </p:txBody>
      </p:sp>
      <p:sp>
        <p:nvSpPr>
          <p:cNvPr id="11" name="Freeform 3">
            <a:extLst>
              <a:ext uri="{FF2B5EF4-FFF2-40B4-BE49-F238E27FC236}">
                <a16:creationId xmlns:a16="http://schemas.microsoft.com/office/drawing/2014/main" id="{2401C6D9-6784-F66A-2B63-E80BA707B7A2}"/>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45</a:t>
            </a:r>
          </a:p>
        </p:txBody>
      </p:sp>
      <p:sp>
        <p:nvSpPr>
          <p:cNvPr id="2" name="Freeform 6">
            <a:extLst>
              <a:ext uri="{FF2B5EF4-FFF2-40B4-BE49-F238E27FC236}">
                <a16:creationId xmlns:a16="http://schemas.microsoft.com/office/drawing/2014/main" id="{298604DB-CFB5-EA7B-1688-7E467EDBB212}"/>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724" y="801705"/>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19300" r="31146"/>
          <a:stretch>
            <a:fillRect/>
          </a:stretch>
        </p:blipFill>
        <p:spPr>
          <a:xfrm>
            <a:off x="11406380" y="0"/>
            <a:ext cx="6881620" cy="9258300"/>
          </a:xfrm>
          <a:prstGeom prst="rect">
            <a:avLst/>
          </a:prstGeom>
        </p:spPr>
      </p:pic>
      <p:sp>
        <p:nvSpPr>
          <p:cNvPr id="7" name="TextBox 7"/>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MOTORCYCLE SAFETY TIPS</a:t>
            </a:r>
          </a:p>
        </p:txBody>
      </p:sp>
      <p:sp>
        <p:nvSpPr>
          <p:cNvPr id="8" name="TextBox 8"/>
          <p:cNvSpPr txBox="1"/>
          <p:nvPr/>
        </p:nvSpPr>
        <p:spPr>
          <a:xfrm>
            <a:off x="272168" y="2154596"/>
            <a:ext cx="10819691"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MAKE MOTORCYCLE RIDING SAFETY YOUR TOP PRIORITY</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46</a:t>
            </a:r>
          </a:p>
        </p:txBody>
      </p:sp>
      <p:sp>
        <p:nvSpPr>
          <p:cNvPr id="10" name="TextBox 10"/>
          <p:cNvSpPr txBox="1"/>
          <p:nvPr/>
        </p:nvSpPr>
        <p:spPr>
          <a:xfrm>
            <a:off x="144979" y="2705100"/>
            <a:ext cx="10065821" cy="6463308"/>
          </a:xfrm>
          <a:prstGeom prst="rect">
            <a:avLst/>
          </a:prstGeom>
        </p:spPr>
        <p:txBody>
          <a:bodyPr lIns="0" tIns="0" rIns="0" bIns="0" rtlCol="0" anchor="t">
            <a:spAutoFit/>
          </a:bodyPr>
          <a:lstStyle/>
          <a:p>
            <a:pPr marL="388622" lvl="1" indent="-194311">
              <a:lnSpc>
                <a:spcPts val="2070"/>
              </a:lnSpc>
              <a:buFont typeface="Arial"/>
              <a:buChar char="•"/>
            </a:pPr>
            <a:r>
              <a:rPr lang="en-US" sz="1800" spc="47" dirty="0">
                <a:solidFill>
                  <a:srgbClr val="000000"/>
                </a:solidFill>
                <a:latin typeface="Arimo"/>
              </a:rPr>
              <a:t>Complete a formal riding education program, get licensed and take riding courses periodically to improve riding techniques and sharpen your street-riding strategies.   </a:t>
            </a:r>
          </a:p>
          <a:p>
            <a:pPr>
              <a:lnSpc>
                <a:spcPts val="2070"/>
              </a:lnSpc>
            </a:pPr>
            <a:endParaRPr lang="en-US" sz="1800" spc="47" dirty="0">
              <a:solidFill>
                <a:srgbClr val="000000"/>
              </a:solidFill>
              <a:latin typeface="Arimo"/>
            </a:endParaRPr>
          </a:p>
          <a:p>
            <a:pPr marL="388622" lvl="1" indent="-194311">
              <a:lnSpc>
                <a:spcPts val="2070"/>
              </a:lnSpc>
              <a:buFont typeface="Arial"/>
              <a:buChar char="•"/>
            </a:pPr>
            <a:r>
              <a:rPr lang="en-US" sz="1800" spc="47" dirty="0">
                <a:solidFill>
                  <a:srgbClr val="000000"/>
                </a:solidFill>
                <a:latin typeface="Arimo"/>
              </a:rPr>
              <a:t>Obey the speed limit. The faster you go the longer it will take you to stop. Know and follow local traffic laws and rules of the road. </a:t>
            </a:r>
          </a:p>
          <a:p>
            <a:pPr>
              <a:lnSpc>
                <a:spcPts val="2070"/>
              </a:lnSpc>
            </a:pPr>
            <a:endParaRPr lang="en-US" sz="1800" spc="47" dirty="0">
              <a:solidFill>
                <a:srgbClr val="000000"/>
              </a:solidFill>
              <a:latin typeface="Arimo"/>
            </a:endParaRPr>
          </a:p>
          <a:p>
            <a:pPr marL="388622" lvl="1" indent="-194311">
              <a:lnSpc>
                <a:spcPts val="2070"/>
              </a:lnSpc>
              <a:buFont typeface="Arial"/>
              <a:buChar char="•"/>
            </a:pPr>
            <a:r>
              <a:rPr lang="en-US" sz="1800" spc="47" dirty="0">
                <a:solidFill>
                  <a:srgbClr val="000000"/>
                </a:solidFill>
                <a:latin typeface="Arimo"/>
              </a:rPr>
              <a:t>Don’t drink and ride! </a:t>
            </a:r>
          </a:p>
          <a:p>
            <a:pPr>
              <a:lnSpc>
                <a:spcPts val="2070"/>
              </a:lnSpc>
            </a:pPr>
            <a:endParaRPr lang="en-US" sz="1800" spc="47" dirty="0">
              <a:solidFill>
                <a:srgbClr val="000000"/>
              </a:solidFill>
              <a:latin typeface="Arimo"/>
            </a:endParaRPr>
          </a:p>
          <a:p>
            <a:pPr marL="388622" lvl="1" indent="-194311">
              <a:lnSpc>
                <a:spcPts val="2070"/>
              </a:lnSpc>
              <a:buFont typeface="Arial"/>
              <a:buChar char="•"/>
            </a:pPr>
            <a:r>
              <a:rPr lang="en-US" sz="1800" spc="47" dirty="0">
                <a:solidFill>
                  <a:srgbClr val="000000"/>
                </a:solidFill>
                <a:latin typeface="Arimo"/>
              </a:rPr>
              <a:t>Make sure your bike is fit and ready to ride. Perform all recommended checks and inspections before you hit the road. </a:t>
            </a:r>
          </a:p>
          <a:p>
            <a:pPr>
              <a:lnSpc>
                <a:spcPts val="2070"/>
              </a:lnSpc>
            </a:pPr>
            <a:endParaRPr lang="en-US" sz="1800" spc="47" dirty="0">
              <a:solidFill>
                <a:srgbClr val="000000"/>
              </a:solidFill>
              <a:latin typeface="Arimo"/>
            </a:endParaRPr>
          </a:p>
          <a:p>
            <a:pPr marL="388622" lvl="1" indent="-194311">
              <a:lnSpc>
                <a:spcPts val="2070"/>
              </a:lnSpc>
              <a:buFont typeface="Arial"/>
              <a:buChar char="•"/>
            </a:pPr>
            <a:r>
              <a:rPr lang="en-US" sz="1800" spc="47" dirty="0">
                <a:solidFill>
                  <a:srgbClr val="000000"/>
                </a:solidFill>
                <a:latin typeface="Arimo"/>
              </a:rPr>
              <a:t>Always wear a helmet with a face shield or protective eye wear. A motorcycle rider not wearing a helmet is five times more likely to sustain a critical head injury.  </a:t>
            </a:r>
          </a:p>
          <a:p>
            <a:pPr>
              <a:lnSpc>
                <a:spcPts val="2070"/>
              </a:lnSpc>
            </a:pPr>
            <a:endParaRPr lang="en-US" sz="1800" spc="47" dirty="0">
              <a:solidFill>
                <a:srgbClr val="000000"/>
              </a:solidFill>
              <a:latin typeface="Arimo"/>
            </a:endParaRPr>
          </a:p>
          <a:p>
            <a:pPr marL="388622" lvl="1" indent="-194311">
              <a:lnSpc>
                <a:spcPts val="2070"/>
              </a:lnSpc>
              <a:buFont typeface="Arial"/>
              <a:buChar char="•"/>
            </a:pPr>
            <a:r>
              <a:rPr lang="en-US" sz="1800" spc="47" dirty="0">
                <a:solidFill>
                  <a:srgbClr val="000000"/>
                </a:solidFill>
                <a:latin typeface="Arimo"/>
              </a:rPr>
              <a:t>Wear leather clothing, boots with nonskid soles and gloves to protect your body from severe injuries in the event of an accident or skid. Attach reflective tape to your clothing to help other drivers to see you. </a:t>
            </a:r>
          </a:p>
          <a:p>
            <a:pPr>
              <a:lnSpc>
                <a:spcPts val="2070"/>
              </a:lnSpc>
            </a:pPr>
            <a:endParaRPr lang="en-US" sz="1800" spc="47" dirty="0">
              <a:solidFill>
                <a:srgbClr val="000000"/>
              </a:solidFill>
              <a:latin typeface="Arimo"/>
            </a:endParaRPr>
          </a:p>
          <a:p>
            <a:pPr marL="388622" lvl="1" indent="-194311">
              <a:lnSpc>
                <a:spcPts val="2070"/>
              </a:lnSpc>
              <a:buFont typeface="Arial"/>
              <a:buChar char="•"/>
            </a:pPr>
            <a:r>
              <a:rPr lang="en-US" sz="1800" spc="47" dirty="0">
                <a:solidFill>
                  <a:srgbClr val="000000"/>
                </a:solidFill>
                <a:latin typeface="Arimo"/>
              </a:rPr>
              <a:t>Ride defensively. Nearly two-thirds of all motorcycle accidents occur from a driver violating a rider’s right of way. Ride with headlights on; stay out of a driver’s blind spot; signal well in advance of any change in direction and watch for turning vehicles. </a:t>
            </a:r>
          </a:p>
          <a:p>
            <a:pPr>
              <a:lnSpc>
                <a:spcPts val="2070"/>
              </a:lnSpc>
            </a:pPr>
            <a:endParaRPr lang="en-US" sz="1800" spc="47" dirty="0">
              <a:solidFill>
                <a:srgbClr val="000000"/>
              </a:solidFill>
              <a:latin typeface="Arimo"/>
            </a:endParaRPr>
          </a:p>
          <a:p>
            <a:pPr marL="388622" lvl="1" indent="-194311">
              <a:lnSpc>
                <a:spcPts val="2070"/>
              </a:lnSpc>
              <a:buFont typeface="Arial"/>
              <a:buChar char="•"/>
            </a:pPr>
            <a:r>
              <a:rPr lang="en-US" sz="1800" spc="47" dirty="0">
                <a:solidFill>
                  <a:srgbClr val="000000"/>
                </a:solidFill>
                <a:latin typeface="Arimo"/>
              </a:rPr>
              <a:t>Fatigue and drowsiness impair your ability to react. Make sure you are well-rested when you hit the road. </a:t>
            </a:r>
          </a:p>
        </p:txBody>
      </p:sp>
      <p:sp>
        <p:nvSpPr>
          <p:cNvPr id="11" name="Freeform 3">
            <a:extLst>
              <a:ext uri="{FF2B5EF4-FFF2-40B4-BE49-F238E27FC236}">
                <a16:creationId xmlns:a16="http://schemas.microsoft.com/office/drawing/2014/main" id="{D8FD77F5-82DB-73FA-852A-C8CBD52FDB95}"/>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2" name="Freeform 6">
            <a:extLst>
              <a:ext uri="{FF2B5EF4-FFF2-40B4-BE49-F238E27FC236}">
                <a16:creationId xmlns:a16="http://schemas.microsoft.com/office/drawing/2014/main" id="{22B9B047-D738-A6D3-6B48-51D33B59D7A5}"/>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adFill>
              <a:gsLst>
                <a:gs pos="0">
                  <a:srgbClr val="FF7C00"/>
                </a:gs>
                <a:gs pos="100000">
                  <a:srgbClr val="FAE30E"/>
                </a:gs>
              </a:gsLst>
              <a:lin ang="5400000" scaled="1"/>
            </a:gradFill>
          </p:spPr>
          <p:txBody>
            <a:bodyPr/>
            <a:lstStyle/>
            <a:p>
              <a:endParaRPr lang="en-US"/>
            </a:p>
          </p:txBody>
        </p:sp>
      </p:grpSp>
      <p:grpSp>
        <p:nvGrpSpPr>
          <p:cNvPr id="4" name="Group 4"/>
          <p:cNvGrpSpPr/>
          <p:nvPr/>
        </p:nvGrpSpPr>
        <p:grpSpPr>
          <a:xfrm>
            <a:off x="6425880" y="4148299"/>
            <a:ext cx="10795321" cy="1838303"/>
            <a:chOff x="85256" y="0"/>
            <a:chExt cx="6487423" cy="1105503"/>
          </a:xfrm>
          <a:solidFill>
            <a:srgbClr val="FFC000"/>
          </a:solidFill>
        </p:grpSpPr>
        <p:sp>
          <p:nvSpPr>
            <p:cNvPr id="5" name="Freeform 5"/>
            <p:cNvSpPr/>
            <p:nvPr/>
          </p:nvSpPr>
          <p:spPr>
            <a:xfrm>
              <a:off x="85256" y="0"/>
              <a:ext cx="6487423" cy="1105503"/>
            </a:xfrm>
            <a:custGeom>
              <a:avLst/>
              <a:gdLst/>
              <a:ahLst/>
              <a:cxnLst/>
              <a:rect l="l" t="t" r="r" b="b"/>
              <a:pathLst>
                <a:path w="6487423" h="1105503">
                  <a:moveTo>
                    <a:pt x="0" y="0"/>
                  </a:moveTo>
                  <a:lnTo>
                    <a:pt x="6487423" y="0"/>
                  </a:lnTo>
                  <a:lnTo>
                    <a:pt x="6487423" y="1105503"/>
                  </a:lnTo>
                  <a:lnTo>
                    <a:pt x="0" y="1105503"/>
                  </a:lnTo>
                  <a:close/>
                </a:path>
              </a:pathLst>
            </a:custGeom>
            <a:gradFill>
              <a:gsLst>
                <a:gs pos="0">
                  <a:srgbClr val="FF7C00"/>
                </a:gs>
                <a:gs pos="100000">
                  <a:srgbClr val="FAE30E"/>
                </a:gs>
              </a:gsLst>
              <a:lin ang="5400000" scaled="1"/>
            </a:gradFill>
          </p:spPr>
          <p:txBody>
            <a:bodyPr/>
            <a:lstStyle/>
            <a:p>
              <a:endParaRPr lang="en-US"/>
            </a:p>
          </p:txBody>
        </p:sp>
      </p:grpSp>
      <p:pic>
        <p:nvPicPr>
          <p:cNvPr id="6" name="Picture 6"/>
          <p:cNvPicPr>
            <a:picLocks noChangeAspect="1"/>
          </p:cNvPicPr>
          <p:nvPr/>
        </p:nvPicPr>
        <p:blipFill>
          <a:blip r:embed="rId3"/>
          <a:srcRect t="14050" b="25762"/>
          <a:stretch>
            <a:fillRect/>
          </a:stretch>
        </p:blipFill>
        <p:spPr>
          <a:xfrm>
            <a:off x="542117" y="5446862"/>
            <a:ext cx="5347819" cy="4840138"/>
          </a:xfrm>
          <a:prstGeom prst="rect">
            <a:avLst/>
          </a:prstGeom>
        </p:spPr>
      </p:pic>
      <p:pic>
        <p:nvPicPr>
          <p:cNvPr id="7" name="Picture 7"/>
          <p:cNvPicPr>
            <a:picLocks noChangeAspect="1"/>
          </p:cNvPicPr>
          <p:nvPr/>
        </p:nvPicPr>
        <p:blipFill>
          <a:blip r:embed="rId4"/>
          <a:srcRect l="13272" t="29354" r="38731" b="7564"/>
          <a:stretch>
            <a:fillRect/>
          </a:stretch>
        </p:blipFill>
        <p:spPr>
          <a:xfrm>
            <a:off x="542117" y="0"/>
            <a:ext cx="5347819" cy="4688038"/>
          </a:xfrm>
          <a:prstGeom prst="rect">
            <a:avLst/>
          </a:prstGeom>
        </p:spPr>
      </p:pic>
      <p:sp>
        <p:nvSpPr>
          <p:cNvPr id="8" name="TextBox 8"/>
          <p:cNvSpPr txBox="1"/>
          <p:nvPr/>
        </p:nvSpPr>
        <p:spPr>
          <a:xfrm>
            <a:off x="6425880" y="4592788"/>
            <a:ext cx="10819691" cy="854074"/>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  </a:t>
            </a:r>
            <a:r>
              <a:rPr lang="en-US" sz="5000" spc="5" dirty="0">
                <a:solidFill>
                  <a:srgbClr val="0663AF"/>
                </a:solidFill>
                <a:latin typeface="Gordita Bold"/>
              </a:rPr>
              <a:t>PEDESTRIAN SAFETY</a:t>
            </a:r>
          </a:p>
        </p:txBody>
      </p:sp>
      <p:sp>
        <p:nvSpPr>
          <p:cNvPr id="9" name="TextBox 9"/>
          <p:cNvSpPr txBox="1"/>
          <p:nvPr/>
        </p:nvSpPr>
        <p:spPr>
          <a:xfrm>
            <a:off x="7779616" y="6300759"/>
            <a:ext cx="8374784" cy="1423467"/>
          </a:xfrm>
          <a:prstGeom prst="rect">
            <a:avLst/>
          </a:prstGeom>
        </p:spPr>
        <p:txBody>
          <a:bodyPr wrap="square" lIns="0" tIns="0" rIns="0" bIns="0" rtlCol="0" anchor="t">
            <a:spAutoFit/>
          </a:bodyPr>
          <a:lstStyle/>
          <a:p>
            <a:pPr>
              <a:lnSpc>
                <a:spcPts val="3655"/>
              </a:lnSpc>
            </a:pPr>
            <a:r>
              <a:rPr lang="en-US" sz="3179" spc="149" dirty="0">
                <a:solidFill>
                  <a:srgbClr val="000000"/>
                </a:solidFill>
                <a:latin typeface="Articulat"/>
              </a:rPr>
              <a:t>During the past five summer seasons, the Department of the Air Force had </a:t>
            </a:r>
            <a:r>
              <a:rPr lang="en-US" sz="3200" spc="149" dirty="0">
                <a:solidFill>
                  <a:srgbClr val="FF0000"/>
                </a:solidFill>
                <a:latin typeface="Articulat Bold"/>
              </a:rPr>
              <a:t>3</a:t>
            </a:r>
            <a:r>
              <a:rPr lang="en-US" sz="3179" spc="149" dirty="0">
                <a:solidFill>
                  <a:srgbClr val="000000"/>
                </a:solidFill>
                <a:latin typeface="Articulat"/>
              </a:rPr>
              <a:t> pedestrian-related fatalities.   </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47</a:t>
            </a:r>
          </a:p>
        </p:txBody>
      </p:sp>
      <p:sp>
        <p:nvSpPr>
          <p:cNvPr id="11" name="Freeform 6">
            <a:extLst>
              <a:ext uri="{FF2B5EF4-FFF2-40B4-BE49-F238E27FC236}">
                <a16:creationId xmlns:a16="http://schemas.microsoft.com/office/drawing/2014/main" id="{8B537714-4647-BA48-5BAC-CA61DB3D51D3}"/>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5"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5"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a:alphaModFix amt="36000"/>
          </a:blip>
          <a:srcRect l="10174" r="10174" b="187"/>
          <a:stretch>
            <a:fillRect/>
          </a:stretch>
        </p:blipFill>
        <p:spPr>
          <a:xfrm>
            <a:off x="7205666" y="0"/>
            <a:ext cx="11082334" cy="9258300"/>
          </a:xfrm>
          <a:prstGeom prst="rect">
            <a:avLst/>
          </a:prstGeom>
        </p:spPr>
      </p:pic>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4"/>
          <a:srcRect t="3445"/>
          <a:stretch>
            <a:fillRect/>
          </a:stretch>
        </p:blipFill>
        <p:spPr>
          <a:xfrm>
            <a:off x="0" y="4793706"/>
            <a:ext cx="6935833" cy="4464594"/>
          </a:xfrm>
          <a:prstGeom prst="rect">
            <a:avLst/>
          </a:prstGeom>
        </p:spPr>
      </p:pic>
      <p:pic>
        <p:nvPicPr>
          <p:cNvPr id="7" name="Picture 7"/>
          <p:cNvPicPr>
            <a:picLocks noChangeAspect="1"/>
          </p:cNvPicPr>
          <p:nvPr/>
        </p:nvPicPr>
        <p:blipFill>
          <a:blip r:embed="rId5"/>
          <a:srcRect b="1896"/>
          <a:stretch>
            <a:fillRect/>
          </a:stretch>
        </p:blipFill>
        <p:spPr>
          <a:xfrm>
            <a:off x="0" y="0"/>
            <a:ext cx="6935833" cy="4538447"/>
          </a:xfrm>
          <a:prstGeom prst="rect">
            <a:avLst/>
          </a:prstGeom>
        </p:spPr>
      </p:pic>
      <p:sp>
        <p:nvSpPr>
          <p:cNvPr id="9" name="TextBox 9"/>
          <p:cNvSpPr txBox="1"/>
          <p:nvPr/>
        </p:nvSpPr>
        <p:spPr>
          <a:xfrm>
            <a:off x="7468310" y="990348"/>
            <a:ext cx="10399634" cy="854074"/>
          </a:xfrm>
          <a:prstGeom prst="rect">
            <a:avLst/>
          </a:prstGeom>
        </p:spPr>
        <p:txBody>
          <a:bodyPr wrap="square"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PEDESTRIAN SAFETY</a:t>
            </a:r>
          </a:p>
        </p:txBody>
      </p:sp>
      <p:sp>
        <p:nvSpPr>
          <p:cNvPr id="10" name="TextBox 10"/>
          <p:cNvSpPr txBox="1"/>
          <p:nvPr/>
        </p:nvSpPr>
        <p:spPr>
          <a:xfrm>
            <a:off x="7513463" y="2095500"/>
            <a:ext cx="10354480"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PEDESTRIANS AND DRIVERS SHARE THE RESPONSIBILITY</a:t>
            </a:r>
          </a:p>
        </p:txBody>
      </p:sp>
      <p:sp>
        <p:nvSpPr>
          <p:cNvPr id="12" name="TextBox 12"/>
          <p:cNvSpPr txBox="1"/>
          <p:nvPr/>
        </p:nvSpPr>
        <p:spPr>
          <a:xfrm>
            <a:off x="7620000" y="2642592"/>
            <a:ext cx="10210220" cy="6463308"/>
          </a:xfrm>
          <a:prstGeom prst="rect">
            <a:avLst/>
          </a:prstGeom>
        </p:spPr>
        <p:txBody>
          <a:bodyPr wrap="square" lIns="0" tIns="0" rIns="0" bIns="0" rtlCol="0" anchor="t">
            <a:spAutoFit/>
          </a:bodyPr>
          <a:lstStyle/>
          <a:p>
            <a:pPr>
              <a:lnSpc>
                <a:spcPts val="2070"/>
              </a:lnSpc>
            </a:pPr>
            <a:r>
              <a:rPr lang="en-US" sz="1800" spc="84" dirty="0">
                <a:solidFill>
                  <a:srgbClr val="000000"/>
                </a:solidFill>
                <a:latin typeface="Arimo"/>
              </a:rPr>
              <a:t>The Governors Highway Safety Association reported that an estimated 3,434 pedestrians were struck and killed in the first six months of 2022, up 5% from the year before, or 168 more deaths. Dangerous driving behaviors were a major factor contributing to the trend.</a:t>
            </a:r>
          </a:p>
          <a:p>
            <a:pPr>
              <a:lnSpc>
                <a:spcPts val="2070"/>
              </a:lnSpc>
            </a:pPr>
            <a:endParaRPr lang="en-US" sz="1800" spc="84" dirty="0">
              <a:solidFill>
                <a:srgbClr val="000000"/>
              </a:solidFill>
              <a:latin typeface="Arimo"/>
            </a:endParaRPr>
          </a:p>
          <a:p>
            <a:pPr>
              <a:lnSpc>
                <a:spcPts val="2070"/>
              </a:lnSpc>
            </a:pPr>
            <a:r>
              <a:rPr lang="en-US" sz="1800" spc="84" dirty="0">
                <a:solidFill>
                  <a:srgbClr val="000000"/>
                </a:solidFill>
                <a:latin typeface="Articulat"/>
              </a:rPr>
              <a:t>We urge drivers to look out for pedestrians everywhere, at all times, </a:t>
            </a:r>
            <a:r>
              <a:rPr lang="en-US" sz="1800" spc="84" dirty="0">
                <a:solidFill>
                  <a:srgbClr val="000000"/>
                </a:solidFill>
                <a:latin typeface="Articulat Bold"/>
              </a:rPr>
              <a:t>to include those stopped on road shoulders with disabled vehicles</a:t>
            </a:r>
            <a:r>
              <a:rPr lang="en-US" sz="1800" spc="84" dirty="0">
                <a:solidFill>
                  <a:srgbClr val="000000"/>
                </a:solidFill>
                <a:latin typeface="Articulat"/>
              </a:rPr>
              <a:t>.</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ticulat"/>
              </a:rPr>
              <a:t>See and be seen.</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imo"/>
              </a:rPr>
              <a:t>Use crosswalks and look left, right and then left again before crossing the street.  </a:t>
            </a:r>
          </a:p>
          <a:p>
            <a:pPr>
              <a:lnSpc>
                <a:spcPts val="2070"/>
              </a:lnSpc>
            </a:pPr>
            <a:endParaRPr lang="en-US" sz="1800" spc="84" dirty="0">
              <a:solidFill>
                <a:srgbClr val="000000"/>
              </a:solidFill>
              <a:latin typeface="Arimo"/>
            </a:endParaRPr>
          </a:p>
          <a:p>
            <a:pPr marL="388620" lvl="1" indent="-194310">
              <a:lnSpc>
                <a:spcPts val="2070"/>
              </a:lnSpc>
              <a:buFont typeface="Arial"/>
              <a:buChar char="•"/>
            </a:pPr>
            <a:r>
              <a:rPr lang="en-US" sz="1800" spc="84" dirty="0">
                <a:solidFill>
                  <a:srgbClr val="000000"/>
                </a:solidFill>
                <a:latin typeface="Arimo"/>
              </a:rPr>
              <a:t>Avoid distractions such as texting or watching videos on your phone while walking.  </a:t>
            </a:r>
          </a:p>
          <a:p>
            <a:pPr>
              <a:lnSpc>
                <a:spcPts val="2070"/>
              </a:lnSpc>
            </a:pPr>
            <a:endParaRPr lang="en-US" sz="1800" spc="84" dirty="0">
              <a:solidFill>
                <a:srgbClr val="000000"/>
              </a:solidFill>
              <a:latin typeface="Arimo"/>
            </a:endParaRPr>
          </a:p>
          <a:p>
            <a:pPr marL="388620" lvl="1" indent="-194310">
              <a:lnSpc>
                <a:spcPts val="2070"/>
              </a:lnSpc>
              <a:buFont typeface="Arial"/>
              <a:buChar char="•"/>
            </a:pPr>
            <a:r>
              <a:rPr lang="en-US" sz="1800" spc="84" dirty="0">
                <a:solidFill>
                  <a:srgbClr val="000000"/>
                </a:solidFill>
                <a:latin typeface="Arimo"/>
              </a:rPr>
              <a:t>Avoid walking when impaired by alcohol. </a:t>
            </a:r>
          </a:p>
          <a:p>
            <a:pPr>
              <a:lnSpc>
                <a:spcPts val="2070"/>
              </a:lnSpc>
            </a:pPr>
            <a:endParaRPr lang="en-US" sz="1800" spc="84" dirty="0">
              <a:solidFill>
                <a:srgbClr val="000000"/>
              </a:solidFill>
              <a:latin typeface="Arimo"/>
            </a:endParaRPr>
          </a:p>
          <a:p>
            <a:pPr marL="388620" lvl="1" indent="-194310">
              <a:lnSpc>
                <a:spcPts val="2070"/>
              </a:lnSpc>
              <a:buFont typeface="Arial"/>
              <a:buChar char="•"/>
            </a:pPr>
            <a:r>
              <a:rPr lang="en-US" sz="1800" spc="84" dirty="0">
                <a:solidFill>
                  <a:srgbClr val="000000"/>
                </a:solidFill>
                <a:latin typeface="Arimo"/>
              </a:rPr>
              <a:t>Be visible at all times. Wear bright clothing during the day and wear reflective materials or use a flashlight at night. </a:t>
            </a:r>
          </a:p>
          <a:p>
            <a:pPr>
              <a:lnSpc>
                <a:spcPts val="2070"/>
              </a:lnSpc>
            </a:pPr>
            <a:endParaRPr lang="en-US" sz="1800" spc="84" dirty="0">
              <a:solidFill>
                <a:srgbClr val="000000"/>
              </a:solidFill>
              <a:latin typeface="Arimo"/>
            </a:endParaRPr>
          </a:p>
          <a:p>
            <a:pPr marL="388620" lvl="1" indent="-194310">
              <a:lnSpc>
                <a:spcPts val="2070"/>
              </a:lnSpc>
              <a:buFont typeface="Arial"/>
              <a:buChar char="•"/>
            </a:pPr>
            <a:r>
              <a:rPr lang="en-US" sz="1800" spc="84" dirty="0">
                <a:solidFill>
                  <a:srgbClr val="000000"/>
                </a:solidFill>
                <a:latin typeface="Arimo"/>
              </a:rPr>
              <a:t>Use all your senses when near an area with moving vehicles.   </a:t>
            </a:r>
          </a:p>
          <a:p>
            <a:pPr>
              <a:lnSpc>
                <a:spcPts val="2070"/>
              </a:lnSpc>
            </a:pPr>
            <a:endParaRPr lang="en-US" sz="1800" spc="84" dirty="0">
              <a:solidFill>
                <a:srgbClr val="000000"/>
              </a:solidFill>
              <a:latin typeface="Arimo"/>
            </a:endParaRPr>
          </a:p>
          <a:p>
            <a:pPr marL="388620" lvl="1" indent="-194310">
              <a:lnSpc>
                <a:spcPts val="2070"/>
              </a:lnSpc>
              <a:buFont typeface="Arial"/>
              <a:buChar char="•"/>
            </a:pPr>
            <a:r>
              <a:rPr lang="en-US" sz="1800" spc="84" dirty="0">
                <a:solidFill>
                  <a:srgbClr val="000000"/>
                </a:solidFill>
                <a:latin typeface="Arimo"/>
              </a:rPr>
              <a:t>Never assume a driver sees you. Make eye contact with drivers as they approach to make sure you are seen. </a:t>
            </a:r>
          </a:p>
          <a:p>
            <a:pPr>
              <a:lnSpc>
                <a:spcPts val="2070"/>
              </a:lnSpc>
            </a:pPr>
            <a:endParaRPr lang="en-US" sz="1800" spc="84" dirty="0">
              <a:solidFill>
                <a:srgbClr val="000000"/>
              </a:solidFill>
              <a:latin typeface="Arimo"/>
            </a:endParaRPr>
          </a:p>
          <a:p>
            <a:pPr marL="388620" lvl="1" indent="-194310">
              <a:lnSpc>
                <a:spcPts val="2070"/>
              </a:lnSpc>
              <a:buFont typeface="Arial"/>
              <a:buChar char="•"/>
            </a:pPr>
            <a:r>
              <a:rPr lang="en-US" sz="1800" spc="84" dirty="0">
                <a:solidFill>
                  <a:srgbClr val="000000"/>
                </a:solidFill>
                <a:latin typeface="Arimo"/>
              </a:rPr>
              <a:t>Walk on sidewalks. If no sidewalk, walk facing traffic and far from traffic as possible. </a:t>
            </a:r>
            <a:r>
              <a:rPr lang="en-US" sz="1800" spc="103" dirty="0">
                <a:solidFill>
                  <a:srgbClr val="000000"/>
                </a:solidFill>
                <a:latin typeface="Arimo"/>
              </a:rPr>
              <a:t>  </a:t>
            </a:r>
          </a:p>
        </p:txBody>
      </p:sp>
      <p:sp>
        <p:nvSpPr>
          <p:cNvPr id="13" name="Freeform 3">
            <a:extLst>
              <a:ext uri="{FF2B5EF4-FFF2-40B4-BE49-F238E27FC236}">
                <a16:creationId xmlns:a16="http://schemas.microsoft.com/office/drawing/2014/main" id="{C4BA1A23-648B-620B-24A1-73A4A2A2F167}"/>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1" name="TextBox 11"/>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48</a:t>
            </a:r>
          </a:p>
        </p:txBody>
      </p:sp>
      <p:sp>
        <p:nvSpPr>
          <p:cNvPr id="2" name="Freeform 6">
            <a:extLst>
              <a:ext uri="{FF2B5EF4-FFF2-40B4-BE49-F238E27FC236}">
                <a16:creationId xmlns:a16="http://schemas.microsoft.com/office/drawing/2014/main" id="{8611DE27-A57F-E0ED-022B-9E45395C3969}"/>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6"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6"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adFill>
              <a:gsLst>
                <a:gs pos="0">
                  <a:srgbClr val="FF7C00"/>
                </a:gs>
                <a:gs pos="100000">
                  <a:srgbClr val="FAE30E"/>
                </a:gs>
              </a:gsLst>
              <a:lin ang="5400000" scaled="1"/>
            </a:gradFill>
          </p:spPr>
          <p:txBody>
            <a:bodyPr/>
            <a:lstStyle/>
            <a:p>
              <a:endParaRPr lang="en-US"/>
            </a:p>
          </p:txBody>
        </p:sp>
      </p:grpSp>
      <p:grpSp>
        <p:nvGrpSpPr>
          <p:cNvPr id="4" name="Group 4"/>
          <p:cNvGrpSpPr/>
          <p:nvPr/>
        </p:nvGrpSpPr>
        <p:grpSpPr>
          <a:xfrm>
            <a:off x="6425880" y="4148299"/>
            <a:ext cx="10795321" cy="1838303"/>
            <a:chOff x="85256" y="0"/>
            <a:chExt cx="6487423" cy="1105503"/>
          </a:xfrm>
          <a:solidFill>
            <a:srgbClr val="FFC000"/>
          </a:solidFill>
        </p:grpSpPr>
        <p:sp>
          <p:nvSpPr>
            <p:cNvPr id="5" name="Freeform 5"/>
            <p:cNvSpPr/>
            <p:nvPr/>
          </p:nvSpPr>
          <p:spPr>
            <a:xfrm>
              <a:off x="85256" y="0"/>
              <a:ext cx="6487423" cy="1105503"/>
            </a:xfrm>
            <a:custGeom>
              <a:avLst/>
              <a:gdLst/>
              <a:ahLst/>
              <a:cxnLst/>
              <a:rect l="l" t="t" r="r" b="b"/>
              <a:pathLst>
                <a:path w="6487423" h="1105503">
                  <a:moveTo>
                    <a:pt x="0" y="0"/>
                  </a:moveTo>
                  <a:lnTo>
                    <a:pt x="6487423" y="0"/>
                  </a:lnTo>
                  <a:lnTo>
                    <a:pt x="6487423" y="1105503"/>
                  </a:lnTo>
                  <a:lnTo>
                    <a:pt x="0" y="1105503"/>
                  </a:lnTo>
                  <a:close/>
                </a:path>
              </a:pathLst>
            </a:custGeom>
            <a:gradFill>
              <a:gsLst>
                <a:gs pos="0">
                  <a:srgbClr val="FF7C00"/>
                </a:gs>
                <a:gs pos="100000">
                  <a:srgbClr val="FAE30E"/>
                </a:gs>
              </a:gsLst>
              <a:lin ang="5400000" scaled="1"/>
            </a:gradFill>
          </p:spPr>
          <p:txBody>
            <a:bodyPr/>
            <a:lstStyle/>
            <a:p>
              <a:endParaRPr lang="en-US"/>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Lst>
          </a:blip>
          <a:srcRect l="11981" r="11981"/>
          <a:stretch/>
        </p:blipFill>
        <p:spPr>
          <a:xfrm>
            <a:off x="542117" y="0"/>
            <a:ext cx="5347819" cy="4688038"/>
          </a:xfrm>
          <a:prstGeom prst="rect">
            <a:avLst/>
          </a:prstGeom>
        </p:spPr>
      </p:pic>
      <p:pic>
        <p:nvPicPr>
          <p:cNvPr id="7" name="Picture 7"/>
          <p:cNvPicPr>
            <a:picLocks noChangeAspect="1"/>
          </p:cNvPicPr>
          <p:nvPr/>
        </p:nvPicPr>
        <p:blipFill>
          <a:blip r:embed="rId3"/>
          <a:srcRect l="18164" t="603" r="16800" b="10482"/>
          <a:stretch>
            <a:fillRect/>
          </a:stretch>
        </p:blipFill>
        <p:spPr>
          <a:xfrm>
            <a:off x="542117" y="5446862"/>
            <a:ext cx="5347819" cy="4840138"/>
          </a:xfrm>
          <a:prstGeom prst="rect">
            <a:avLst/>
          </a:prstGeom>
        </p:spPr>
      </p:pic>
      <p:sp>
        <p:nvSpPr>
          <p:cNvPr id="8" name="TextBox 8"/>
          <p:cNvSpPr txBox="1"/>
          <p:nvPr/>
        </p:nvSpPr>
        <p:spPr>
          <a:xfrm>
            <a:off x="6425880" y="4592788"/>
            <a:ext cx="10819691" cy="854074"/>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  </a:t>
            </a:r>
            <a:r>
              <a:rPr lang="en-US" sz="5000" spc="5" dirty="0">
                <a:solidFill>
                  <a:srgbClr val="0663AF"/>
                </a:solidFill>
                <a:latin typeface="Gordita Bold"/>
              </a:rPr>
              <a:t>HOME SAFETY</a:t>
            </a:r>
          </a:p>
        </p:txBody>
      </p:sp>
      <p:sp>
        <p:nvSpPr>
          <p:cNvPr id="9" name="TextBox 9"/>
          <p:cNvSpPr txBox="1"/>
          <p:nvPr/>
        </p:nvSpPr>
        <p:spPr>
          <a:xfrm>
            <a:off x="6932809" y="6330686"/>
            <a:ext cx="9805833" cy="666849"/>
          </a:xfrm>
          <a:prstGeom prst="rect">
            <a:avLst/>
          </a:prstGeom>
        </p:spPr>
        <p:txBody>
          <a:bodyPr lIns="0" tIns="0" rIns="0" bIns="0" rtlCol="0" anchor="t">
            <a:spAutoFit/>
          </a:bodyPr>
          <a:lstStyle/>
          <a:p>
            <a:pPr>
              <a:lnSpc>
                <a:spcPts val="2621"/>
              </a:lnSpc>
            </a:pPr>
            <a:r>
              <a:rPr lang="en-US" sz="2279" spc="107" dirty="0">
                <a:solidFill>
                  <a:srgbClr val="000000"/>
                </a:solidFill>
                <a:latin typeface="Articulat"/>
              </a:rPr>
              <a:t>In 2023, according to the National Safety Council, 125,700 people died from preventable deaths in the home. </a:t>
            </a:r>
            <a:endParaRPr lang="en-US" sz="2179" spc="102" dirty="0">
              <a:solidFill>
                <a:srgbClr val="000000"/>
              </a:solidFill>
              <a:latin typeface="Articulat Italics"/>
            </a:endParaRP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49</a:t>
            </a:r>
          </a:p>
        </p:txBody>
      </p:sp>
      <p:sp>
        <p:nvSpPr>
          <p:cNvPr id="11" name="Freeform 6">
            <a:extLst>
              <a:ext uri="{FF2B5EF4-FFF2-40B4-BE49-F238E27FC236}">
                <a16:creationId xmlns:a16="http://schemas.microsoft.com/office/drawing/2014/main" id="{B316A3BE-1408-2761-15F7-99E6B2B80E58}"/>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30260" t="10729" r="28780"/>
          <a:stretch/>
        </p:blipFill>
        <p:spPr>
          <a:xfrm>
            <a:off x="11794928" y="-38100"/>
            <a:ext cx="6493072" cy="9434583"/>
          </a:xfrm>
          <a:prstGeom prst="rect">
            <a:avLst/>
          </a:prstGeom>
        </p:spPr>
      </p:pic>
      <p:grpSp>
        <p:nvGrpSpPr>
          <p:cNvPr id="9" name="Group 9"/>
          <p:cNvGrpSpPr/>
          <p:nvPr/>
        </p:nvGrpSpPr>
        <p:grpSpPr>
          <a:xfrm>
            <a:off x="0" y="1028700"/>
            <a:ext cx="11396189" cy="1226239"/>
            <a:chOff x="0" y="0"/>
            <a:chExt cx="9594455" cy="1032371"/>
          </a:xfrm>
          <a:solidFill>
            <a:srgbClr val="0070C0"/>
          </a:solidFill>
        </p:grpSpPr>
        <p:sp>
          <p:nvSpPr>
            <p:cNvPr id="10" name="Freeform 10"/>
            <p:cNvSpPr/>
            <p:nvPr/>
          </p:nvSpPr>
          <p:spPr>
            <a:xfrm>
              <a:off x="0" y="0"/>
              <a:ext cx="9594455" cy="1032371"/>
            </a:xfrm>
            <a:custGeom>
              <a:avLst/>
              <a:gdLst/>
              <a:ahLst/>
              <a:cxnLst/>
              <a:rect l="l" t="t" r="r" b="b"/>
              <a:pathLst>
                <a:path w="9594455" h="1032371">
                  <a:moveTo>
                    <a:pt x="0" y="0"/>
                  </a:moveTo>
                  <a:lnTo>
                    <a:pt x="9594455" y="0"/>
                  </a:lnTo>
                  <a:lnTo>
                    <a:pt x="9594455" y="1032371"/>
                  </a:lnTo>
                  <a:lnTo>
                    <a:pt x="0" y="1032371"/>
                  </a:lnTo>
                  <a:close/>
                </a:path>
              </a:pathLst>
            </a:custGeom>
            <a:solidFill>
              <a:srgbClr val="29ABE2"/>
            </a:solidFill>
          </p:spPr>
          <p:txBody>
            <a:bodyPr/>
            <a:lstStyle/>
            <a:p>
              <a:endParaRPr lang="en-US"/>
            </a:p>
          </p:txBody>
        </p:sp>
      </p:grpSp>
      <p:pic>
        <p:nvPicPr>
          <p:cNvPr id="11" name="Picture 11"/>
          <p:cNvPicPr>
            <a:picLocks noChangeAspect="1"/>
          </p:cNvPicPr>
          <p:nvPr/>
        </p:nvPicPr>
        <p:blipFill>
          <a:blip r:embed="rId3" cstate="print">
            <a:extLst>
              <a:ext uri="{28A0092B-C50C-407E-A947-70E740481C1C}">
                <a14:useLocalDpi xmlns:a14="http://schemas.microsoft.com/office/drawing/2010/main" val="0"/>
              </a:ext>
            </a:extLst>
          </a:blip>
          <a:srcRect l="16617" r="16617"/>
          <a:stretch/>
        </p:blipFill>
        <p:spPr>
          <a:xfrm>
            <a:off x="4503459" y="6598970"/>
            <a:ext cx="2735541" cy="2735530"/>
          </a:xfrm>
          <a:prstGeom prst="rect">
            <a:avLst/>
          </a:prstGeom>
        </p:spPr>
      </p:pic>
      <p:sp>
        <p:nvSpPr>
          <p:cNvPr id="12" name="TextBox 12"/>
          <p:cNvSpPr txBox="1"/>
          <p:nvPr/>
        </p:nvSpPr>
        <p:spPr>
          <a:xfrm>
            <a:off x="745926" y="2628900"/>
            <a:ext cx="10260729" cy="3834383"/>
          </a:xfrm>
          <a:prstGeom prst="rect">
            <a:avLst/>
          </a:prstGeom>
        </p:spPr>
        <p:txBody>
          <a:bodyPr lIns="0" tIns="0" rIns="0" bIns="0" rtlCol="0" anchor="t">
            <a:spAutoFit/>
          </a:bodyPr>
          <a:lstStyle/>
          <a:p>
            <a:pPr>
              <a:lnSpc>
                <a:spcPts val="2300"/>
              </a:lnSpc>
            </a:pPr>
            <a:r>
              <a:rPr lang="en-US" sz="2000" spc="94" dirty="0">
                <a:solidFill>
                  <a:srgbClr val="000000"/>
                </a:solidFill>
                <a:latin typeface="Articulat"/>
              </a:rPr>
              <a:t>The Department of the Air Force’s Risk Management program empowers our people to self-assess and self-correct risk factors, from the tarmac to senior leaders, both on and off duty. An </a:t>
            </a:r>
            <a:r>
              <a:rPr lang="en-US" sz="2000" spc="94" dirty="0">
                <a:solidFill>
                  <a:srgbClr val="000000"/>
                </a:solidFill>
                <a:latin typeface="Articulat Bold"/>
              </a:rPr>
              <a:t>active risk management mindset</a:t>
            </a:r>
            <a:r>
              <a:rPr lang="en-US" sz="2000" spc="94" dirty="0">
                <a:solidFill>
                  <a:srgbClr val="000000"/>
                </a:solidFill>
                <a:latin typeface="Articulat"/>
              </a:rPr>
              <a:t> in </a:t>
            </a:r>
            <a:r>
              <a:rPr lang="en-US" sz="2000" b="1" spc="94" dirty="0">
                <a:solidFill>
                  <a:srgbClr val="000000"/>
                </a:solidFill>
                <a:latin typeface="Articulat"/>
              </a:rPr>
              <a:t>Defending the Human Weapon System</a:t>
            </a:r>
            <a:r>
              <a:rPr lang="en-US" sz="2000" spc="94" dirty="0">
                <a:solidFill>
                  <a:srgbClr val="000000"/>
                </a:solidFill>
                <a:latin typeface="Articulat"/>
              </a:rPr>
              <a:t>– whether at work, on the flightline or grilling on your back porch – </a:t>
            </a:r>
            <a:r>
              <a:rPr lang="en-US" sz="2000" spc="94" dirty="0">
                <a:solidFill>
                  <a:srgbClr val="000000"/>
                </a:solidFill>
                <a:latin typeface="Articulat Bold"/>
              </a:rPr>
              <a:t>contributes to</a:t>
            </a:r>
            <a:r>
              <a:rPr lang="en-US" sz="2000" spc="94" dirty="0">
                <a:solidFill>
                  <a:srgbClr val="000000"/>
                </a:solidFill>
                <a:latin typeface="Articulat"/>
              </a:rPr>
              <a:t> </a:t>
            </a:r>
            <a:r>
              <a:rPr lang="en-US" sz="2000" spc="94" dirty="0">
                <a:solidFill>
                  <a:srgbClr val="000000"/>
                </a:solidFill>
                <a:latin typeface="Articulat Bold"/>
              </a:rPr>
              <a:t>readiness</a:t>
            </a:r>
            <a:r>
              <a:rPr lang="en-US" sz="2000" spc="94" dirty="0">
                <a:solidFill>
                  <a:srgbClr val="000000"/>
                </a:solidFill>
                <a:latin typeface="Articulat"/>
              </a:rPr>
              <a:t>. </a:t>
            </a:r>
          </a:p>
          <a:p>
            <a:pPr>
              <a:lnSpc>
                <a:spcPts val="2300"/>
              </a:lnSpc>
            </a:pPr>
            <a:endParaRPr lang="en-US" sz="2000" spc="94" dirty="0">
              <a:solidFill>
                <a:srgbClr val="000000"/>
              </a:solidFill>
              <a:latin typeface="Articulat"/>
            </a:endParaRPr>
          </a:p>
          <a:p>
            <a:pPr>
              <a:lnSpc>
                <a:spcPts val="2300"/>
              </a:lnSpc>
            </a:pPr>
            <a:r>
              <a:rPr lang="en-US" sz="2000" spc="94" dirty="0">
                <a:solidFill>
                  <a:srgbClr val="000000"/>
                </a:solidFill>
                <a:latin typeface="Articulat"/>
              </a:rPr>
              <a:t>Every member of our forces must adopt a learning mindset and commit to working collaboratively to educate, inform and hold each other accountable for decisions we make both on and off duty.</a:t>
            </a:r>
          </a:p>
          <a:p>
            <a:pPr>
              <a:lnSpc>
                <a:spcPts val="2300"/>
              </a:lnSpc>
            </a:pPr>
            <a:endParaRPr lang="en-US" sz="2000" spc="94" dirty="0">
              <a:solidFill>
                <a:srgbClr val="000000"/>
              </a:solidFill>
              <a:latin typeface="Articulat"/>
            </a:endParaRPr>
          </a:p>
          <a:p>
            <a:pPr>
              <a:lnSpc>
                <a:spcPts val="2300"/>
              </a:lnSpc>
            </a:pPr>
            <a:r>
              <a:rPr lang="en-US" sz="2000" spc="94" dirty="0">
                <a:solidFill>
                  <a:srgbClr val="000000"/>
                </a:solidFill>
                <a:latin typeface="Articulat"/>
              </a:rPr>
              <a:t>The majority of off-duty recreational mishaps are entirely </a:t>
            </a:r>
            <a:r>
              <a:rPr lang="en-US" sz="2000" spc="94" dirty="0">
                <a:solidFill>
                  <a:srgbClr val="000000"/>
                </a:solidFill>
                <a:latin typeface="Articulat Bold"/>
              </a:rPr>
              <a:t>preventable</a:t>
            </a:r>
            <a:r>
              <a:rPr lang="en-US" sz="2000" spc="94" dirty="0">
                <a:solidFill>
                  <a:srgbClr val="000000"/>
                </a:solidFill>
                <a:latin typeface="Articulat"/>
              </a:rPr>
              <a:t> and </a:t>
            </a:r>
            <a:r>
              <a:rPr lang="en-US" sz="2000" spc="94" dirty="0">
                <a:solidFill>
                  <a:srgbClr val="000000"/>
                </a:solidFill>
                <a:latin typeface="Articulat Bold"/>
              </a:rPr>
              <a:t>avoidable</a:t>
            </a:r>
            <a:r>
              <a:rPr lang="en-US" sz="2000" spc="94" dirty="0">
                <a:solidFill>
                  <a:srgbClr val="000000"/>
                </a:solidFill>
                <a:latin typeface="Articulat"/>
              </a:rPr>
              <a:t>, provided service members perform risk assessments and comply with laws, procedures and recommended best practices for a given activity.</a:t>
            </a:r>
          </a:p>
        </p:txBody>
      </p:sp>
      <p:sp>
        <p:nvSpPr>
          <p:cNvPr id="13" name="TextBox 13"/>
          <p:cNvSpPr txBox="1"/>
          <p:nvPr/>
        </p:nvSpPr>
        <p:spPr>
          <a:xfrm>
            <a:off x="534109" y="1241426"/>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RISK MANAGEMENT</a:t>
            </a:r>
          </a:p>
        </p:txBody>
      </p:sp>
      <p:sp>
        <p:nvSpPr>
          <p:cNvPr id="14" name="TextBox 14"/>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04</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rcRect l="15041" r="15041"/>
          <a:stretch/>
        </p:blipFill>
        <p:spPr>
          <a:xfrm>
            <a:off x="745925" y="6560870"/>
            <a:ext cx="2835475" cy="2697430"/>
          </a:xfrm>
          <a:prstGeom prst="rect">
            <a:avLst/>
          </a:prstGeom>
        </p:spPr>
      </p:pic>
      <p:grpSp>
        <p:nvGrpSpPr>
          <p:cNvPr id="16" name="Group 2"/>
          <p:cNvGrpSpPr/>
          <p:nvPr/>
        </p:nvGrpSpPr>
        <p:grpSpPr>
          <a:xfrm>
            <a:off x="0" y="9258300"/>
            <a:ext cx="18288000" cy="1028700"/>
            <a:chOff x="0" y="0"/>
            <a:chExt cx="11189725" cy="629422"/>
          </a:xfrm>
          <a:solidFill>
            <a:srgbClr val="FFC000"/>
          </a:solidFill>
        </p:grpSpPr>
        <p:sp>
          <p:nvSpPr>
            <p:cNvPr id="17"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txBody>
            <a:bodyPr/>
            <a:lstStyle/>
            <a:p>
              <a:endParaRPr lang="en-US"/>
            </a:p>
          </p:txBody>
        </p:sp>
      </p:grpSp>
      <p:sp>
        <p:nvSpPr>
          <p:cNvPr id="4" name="Freeform 3">
            <a:extLst>
              <a:ext uri="{FF2B5EF4-FFF2-40B4-BE49-F238E27FC236}">
                <a16:creationId xmlns:a16="http://schemas.microsoft.com/office/drawing/2014/main" id="{762AF1C6-0AAF-8BAB-9D9C-3D0769A01939}"/>
              </a:ext>
            </a:extLst>
          </p:cNvPr>
          <p:cNvSpPr/>
          <p:nvPr/>
        </p:nvSpPr>
        <p:spPr>
          <a:xfrm>
            <a:off x="0" y="9263083"/>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7" name="TextBox 10">
            <a:extLst>
              <a:ext uri="{FF2B5EF4-FFF2-40B4-BE49-F238E27FC236}">
                <a16:creationId xmlns:a16="http://schemas.microsoft.com/office/drawing/2014/main" id="{6256ACD1-1400-79B6-2F46-AA84D2C4752F}"/>
              </a:ext>
            </a:extLst>
          </p:cNvPr>
          <p:cNvSpPr txBox="1"/>
          <p:nvPr/>
        </p:nvSpPr>
        <p:spPr>
          <a:xfrm>
            <a:off x="17221200" y="9258300"/>
            <a:ext cx="876300" cy="345031"/>
          </a:xfrm>
          <a:prstGeom prst="rect">
            <a:avLst/>
          </a:prstGeom>
        </p:spPr>
        <p:txBody>
          <a:bodyPr wrap="square" lIns="0" tIns="0" rIns="0" bIns="0" rtlCol="0" anchor="t">
            <a:spAutoFit/>
          </a:bodyPr>
          <a:lstStyle/>
          <a:p>
            <a:pPr algn="ctr">
              <a:lnSpc>
                <a:spcPts val="2886"/>
              </a:lnSpc>
            </a:pPr>
            <a:r>
              <a:rPr lang="en-US" sz="2061" dirty="0">
                <a:solidFill>
                  <a:srgbClr val="000000"/>
                </a:solidFill>
                <a:latin typeface="Roboto"/>
              </a:rPr>
              <a:t>05</a:t>
            </a:r>
          </a:p>
        </p:txBody>
      </p:sp>
      <p:sp>
        <p:nvSpPr>
          <p:cNvPr id="18" name="Freeform 6">
            <a:extLst>
              <a:ext uri="{FF2B5EF4-FFF2-40B4-BE49-F238E27FC236}">
                <a16:creationId xmlns:a16="http://schemas.microsoft.com/office/drawing/2014/main" id="{A620FA4F-CB20-1F53-1B14-F67FAB9B4457}"/>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5"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5"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pic>
        <p:nvPicPr>
          <p:cNvPr id="22" name="Picture 21" descr="A picture containing airplane, aircraft&#10;&#10;AI-generated content may be incorrect.">
            <a:extLst>
              <a:ext uri="{FF2B5EF4-FFF2-40B4-BE49-F238E27FC236}">
                <a16:creationId xmlns:a16="http://schemas.microsoft.com/office/drawing/2014/main" id="{23471966-3527-4E3F-B1A5-8F8C43FDAA5D}"/>
              </a:ext>
            </a:extLst>
          </p:cNvPr>
          <p:cNvPicPr>
            <a:picLocks noChangeAspect="1"/>
          </p:cNvPicPr>
          <p:nvPr/>
        </p:nvPicPr>
        <p:blipFill>
          <a:blip r:embed="rId6" cstate="print">
            <a:extLst>
              <a:ext uri="{28A0092B-C50C-407E-A947-70E740481C1C}">
                <a14:useLocalDpi xmlns:a14="http://schemas.microsoft.com/office/drawing/2010/main" val="0"/>
              </a:ext>
            </a:extLst>
          </a:blip>
          <a:srcRect l="8546" t="58" r="16019"/>
          <a:stretch/>
        </p:blipFill>
        <p:spPr>
          <a:xfrm>
            <a:off x="8004856" y="6567214"/>
            <a:ext cx="3044146" cy="2688695"/>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6941" y="72390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35705" r="14679"/>
          <a:stretch>
            <a:fillRect/>
          </a:stretch>
        </p:blipFill>
        <p:spPr>
          <a:xfrm>
            <a:off x="11406380" y="0"/>
            <a:ext cx="6881620" cy="9258300"/>
          </a:xfrm>
          <a:prstGeom prst="rect">
            <a:avLst/>
          </a:prstGeom>
        </p:spPr>
      </p:pic>
      <p:sp>
        <p:nvSpPr>
          <p:cNvPr id="7" name="TextBox 7"/>
          <p:cNvSpPr txBox="1"/>
          <p:nvPr/>
        </p:nvSpPr>
        <p:spPr>
          <a:xfrm>
            <a:off x="272168" y="952500"/>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SLIPS, TRIPS AND FALLS</a:t>
            </a:r>
          </a:p>
        </p:txBody>
      </p:sp>
      <p:sp>
        <p:nvSpPr>
          <p:cNvPr id="8" name="TextBox 8"/>
          <p:cNvSpPr txBox="1"/>
          <p:nvPr/>
        </p:nvSpPr>
        <p:spPr>
          <a:xfrm>
            <a:off x="272168" y="2019300"/>
            <a:ext cx="10819691"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ASSESS RISK AND USE THE RIGHT EQUIPMENT</a:t>
            </a:r>
          </a:p>
        </p:txBody>
      </p:sp>
      <p:sp>
        <p:nvSpPr>
          <p:cNvPr id="10" name="TextBox 10"/>
          <p:cNvSpPr txBox="1"/>
          <p:nvPr/>
        </p:nvSpPr>
        <p:spPr>
          <a:xfrm>
            <a:off x="282717" y="2501475"/>
            <a:ext cx="10878119" cy="7963719"/>
          </a:xfrm>
          <a:prstGeom prst="rect">
            <a:avLst/>
          </a:prstGeom>
        </p:spPr>
        <p:txBody>
          <a:bodyPr wrap="square" lIns="0" tIns="0" rIns="0" bIns="0" rtlCol="0" anchor="t">
            <a:spAutoFit/>
          </a:bodyPr>
          <a:lstStyle/>
          <a:p>
            <a:pPr>
              <a:lnSpc>
                <a:spcPts val="2070"/>
              </a:lnSpc>
            </a:pPr>
            <a:r>
              <a:rPr lang="en-US" sz="1800" spc="47" dirty="0">
                <a:solidFill>
                  <a:srgbClr val="000000"/>
                </a:solidFill>
                <a:latin typeface="Arimo"/>
              </a:rPr>
              <a:t>More than 8.5 million people were treated in emergency rooms for fall-related injuries in 2022, according to the National Safety Council. Wet floors, slippery stairs and scattered toys all create the potential for falls.</a:t>
            </a:r>
          </a:p>
          <a:p>
            <a:pPr marL="388622" lvl="1" indent="-194311">
              <a:lnSpc>
                <a:spcPts val="3564"/>
              </a:lnSpc>
              <a:buFont typeface="Arial"/>
              <a:buChar char="•"/>
            </a:pPr>
            <a:r>
              <a:rPr lang="en-US" sz="1800" spc="84" dirty="0">
                <a:solidFill>
                  <a:srgbClr val="000000"/>
                </a:solidFill>
                <a:latin typeface="Articulat"/>
              </a:rPr>
              <a:t>Stabilize staircases.</a:t>
            </a:r>
          </a:p>
          <a:p>
            <a:pPr marL="388622" lvl="1" indent="-194311">
              <a:lnSpc>
                <a:spcPts val="3564"/>
              </a:lnSpc>
              <a:buFont typeface="Arial"/>
              <a:buChar char="•"/>
            </a:pPr>
            <a:r>
              <a:rPr lang="en-US" sz="1800" spc="84" dirty="0">
                <a:solidFill>
                  <a:srgbClr val="000000"/>
                </a:solidFill>
                <a:latin typeface="Articulat"/>
              </a:rPr>
              <a:t>Clear outdoor steps.</a:t>
            </a:r>
          </a:p>
          <a:p>
            <a:pPr marL="388622" lvl="1" indent="-194311">
              <a:lnSpc>
                <a:spcPts val="3564"/>
              </a:lnSpc>
              <a:buFont typeface="Arial"/>
              <a:buChar char="•"/>
            </a:pPr>
            <a:r>
              <a:rPr lang="en-US" sz="1800" spc="84" dirty="0">
                <a:solidFill>
                  <a:srgbClr val="000000"/>
                </a:solidFill>
                <a:latin typeface="Articulat"/>
              </a:rPr>
              <a:t>Cover slippery surfaces in bathrooms.</a:t>
            </a:r>
          </a:p>
          <a:p>
            <a:pPr marL="388622" lvl="1" indent="-194311">
              <a:lnSpc>
                <a:spcPts val="3564"/>
              </a:lnSpc>
              <a:buFont typeface="Arial"/>
              <a:buChar char="•"/>
            </a:pPr>
            <a:r>
              <a:rPr lang="en-US" sz="1800" spc="84" dirty="0">
                <a:solidFill>
                  <a:srgbClr val="000000"/>
                </a:solidFill>
                <a:latin typeface="Articulat"/>
              </a:rPr>
              <a:t>Install supports shower and bathtub.</a:t>
            </a:r>
          </a:p>
          <a:p>
            <a:pPr marL="388622" lvl="1" indent="-194311">
              <a:lnSpc>
                <a:spcPts val="3564"/>
              </a:lnSpc>
              <a:buFont typeface="Arial"/>
              <a:buChar char="•"/>
            </a:pPr>
            <a:r>
              <a:rPr lang="en-US" sz="1800" spc="84" dirty="0">
                <a:solidFill>
                  <a:srgbClr val="000000"/>
                </a:solidFill>
                <a:latin typeface="Articulat"/>
              </a:rPr>
              <a:t>Secure toys, skateboards, bikes and other mobile toys in a safe area where family members and visitors won’t trip on them.</a:t>
            </a:r>
          </a:p>
          <a:p>
            <a:pPr>
              <a:lnSpc>
                <a:spcPts val="2070"/>
              </a:lnSpc>
            </a:pPr>
            <a:endParaRPr lang="en-US" sz="1800" spc="84" dirty="0">
              <a:solidFill>
                <a:srgbClr val="000000"/>
              </a:solidFill>
              <a:latin typeface="Articulat"/>
            </a:endParaRPr>
          </a:p>
          <a:p>
            <a:pPr>
              <a:lnSpc>
                <a:spcPts val="2070"/>
              </a:lnSpc>
            </a:pPr>
            <a:r>
              <a:rPr lang="en-US" sz="1800" spc="84" dirty="0">
                <a:solidFill>
                  <a:srgbClr val="000000"/>
                </a:solidFill>
                <a:latin typeface="Articulat"/>
              </a:rPr>
              <a:t>When working from a ladder assess risk and use the right equipment.</a:t>
            </a:r>
          </a:p>
          <a:p>
            <a:pPr marL="388622" lvl="1" indent="-194311">
              <a:lnSpc>
                <a:spcPts val="3600"/>
              </a:lnSpc>
              <a:buFont typeface="Arial"/>
              <a:buChar char="•"/>
            </a:pPr>
            <a:r>
              <a:rPr lang="en-US" sz="1800" spc="84" dirty="0">
                <a:solidFill>
                  <a:srgbClr val="000000"/>
                </a:solidFill>
                <a:latin typeface="Articulat"/>
              </a:rPr>
              <a:t>Make sure you have level ground and never lean it against an unstable surface.</a:t>
            </a:r>
          </a:p>
          <a:p>
            <a:pPr marL="388622" lvl="1" indent="-194311">
              <a:lnSpc>
                <a:spcPts val="3600"/>
              </a:lnSpc>
              <a:buFont typeface="Arial"/>
              <a:buChar char="•"/>
            </a:pPr>
            <a:r>
              <a:rPr lang="en-US" sz="1800" spc="84" dirty="0">
                <a:solidFill>
                  <a:srgbClr val="000000"/>
                </a:solidFill>
                <a:latin typeface="Articulat"/>
              </a:rPr>
              <a:t>Ensure stepladders have a locking device to hold the front and back open.</a:t>
            </a:r>
          </a:p>
          <a:p>
            <a:pPr marL="388622" lvl="1" indent="-194311">
              <a:lnSpc>
                <a:spcPts val="3600"/>
              </a:lnSpc>
              <a:buFont typeface="Arial"/>
              <a:buChar char="•"/>
            </a:pPr>
            <a:r>
              <a:rPr lang="en-US" sz="1800" spc="84" dirty="0">
                <a:solidFill>
                  <a:srgbClr val="000000"/>
                </a:solidFill>
                <a:latin typeface="Articulat"/>
              </a:rPr>
              <a:t>Always keep 3 points of contact </a:t>
            </a:r>
            <a:r>
              <a:rPr lang="en-US" spc="84" dirty="0">
                <a:solidFill>
                  <a:srgbClr val="000000"/>
                </a:solidFill>
                <a:latin typeface="Articulat"/>
              </a:rPr>
              <a:t>on the ladder -- </a:t>
            </a:r>
            <a:r>
              <a:rPr lang="en-US" sz="1800" spc="84" dirty="0">
                <a:solidFill>
                  <a:srgbClr val="000000"/>
                </a:solidFill>
                <a:latin typeface="Articulat"/>
              </a:rPr>
              <a:t>two hands and one foot; or two feet and one hand.</a:t>
            </a:r>
          </a:p>
          <a:p>
            <a:pPr marL="388622" lvl="1" indent="-194311">
              <a:lnSpc>
                <a:spcPts val="3600"/>
              </a:lnSpc>
              <a:buFont typeface="Arial"/>
              <a:buChar char="•"/>
            </a:pPr>
            <a:r>
              <a:rPr lang="en-US" sz="1800" spc="84" dirty="0">
                <a:solidFill>
                  <a:srgbClr val="000000"/>
                </a:solidFill>
                <a:latin typeface="Articulat"/>
              </a:rPr>
              <a:t>Wear slip-resistant shoes and don't stand higher than the third rung from the top.</a:t>
            </a:r>
          </a:p>
          <a:p>
            <a:pPr marL="388622" lvl="1" indent="-194311">
              <a:lnSpc>
                <a:spcPts val="3600"/>
              </a:lnSpc>
              <a:buFont typeface="Arial"/>
              <a:buChar char="•"/>
            </a:pPr>
            <a:r>
              <a:rPr lang="en-US" sz="1800" spc="84" dirty="0">
                <a:solidFill>
                  <a:srgbClr val="000000"/>
                </a:solidFill>
                <a:latin typeface="Articulat"/>
              </a:rPr>
              <a:t>Don't lean or reach while on a ladder and have someone support the bottom.</a:t>
            </a:r>
          </a:p>
          <a:p>
            <a:pPr>
              <a:lnSpc>
                <a:spcPts val="2070"/>
              </a:lnSpc>
            </a:pPr>
            <a:endParaRPr lang="en-US" sz="1800" spc="84" dirty="0">
              <a:solidFill>
                <a:srgbClr val="000000"/>
              </a:solidFill>
              <a:latin typeface="Articulat"/>
            </a:endParaRPr>
          </a:p>
          <a:p>
            <a:pPr>
              <a:lnSpc>
                <a:spcPts val="2070"/>
              </a:lnSpc>
            </a:pPr>
            <a:endParaRPr lang="en-US" sz="1800" spc="84" dirty="0">
              <a:solidFill>
                <a:srgbClr val="000000"/>
              </a:solidFill>
              <a:latin typeface="Articulat"/>
            </a:endParaRPr>
          </a:p>
          <a:p>
            <a:pPr>
              <a:lnSpc>
                <a:spcPts val="2070"/>
              </a:lnSpc>
            </a:pPr>
            <a:endParaRPr lang="en-US" sz="1800" spc="84" dirty="0">
              <a:solidFill>
                <a:srgbClr val="000000"/>
              </a:solidFill>
              <a:latin typeface="Articulat"/>
            </a:endParaRPr>
          </a:p>
          <a:p>
            <a:pPr>
              <a:lnSpc>
                <a:spcPts val="2070"/>
              </a:lnSpc>
            </a:pPr>
            <a:endParaRPr lang="en-US" sz="1800" spc="84" dirty="0">
              <a:solidFill>
                <a:srgbClr val="000000"/>
              </a:solidFill>
              <a:latin typeface="Articulat"/>
            </a:endParaRPr>
          </a:p>
        </p:txBody>
      </p:sp>
      <p:sp>
        <p:nvSpPr>
          <p:cNvPr id="11" name="Freeform 3">
            <a:extLst>
              <a:ext uri="{FF2B5EF4-FFF2-40B4-BE49-F238E27FC236}">
                <a16:creationId xmlns:a16="http://schemas.microsoft.com/office/drawing/2014/main" id="{76116C01-5C2D-73E4-0235-A0F0A51A79EF}"/>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50</a:t>
            </a:r>
          </a:p>
        </p:txBody>
      </p:sp>
      <p:sp>
        <p:nvSpPr>
          <p:cNvPr id="2" name="Freeform 6">
            <a:extLst>
              <a:ext uri="{FF2B5EF4-FFF2-40B4-BE49-F238E27FC236}">
                <a16:creationId xmlns:a16="http://schemas.microsoft.com/office/drawing/2014/main" id="{D63375A3-8A73-DFF1-5313-A381DFF7E7A0}"/>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40946" r="9085"/>
          <a:stretch>
            <a:fillRect/>
          </a:stretch>
        </p:blipFill>
        <p:spPr>
          <a:xfrm>
            <a:off x="0" y="0"/>
            <a:ext cx="6935833"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GRILLING SAFETY</a:t>
            </a:r>
          </a:p>
        </p:txBody>
      </p:sp>
      <p:sp>
        <p:nvSpPr>
          <p:cNvPr id="8" name="TextBox 8"/>
          <p:cNvSpPr txBox="1"/>
          <p:nvPr/>
        </p:nvSpPr>
        <p:spPr>
          <a:xfrm>
            <a:off x="7513463" y="2226693"/>
            <a:ext cx="10354480"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SMELL THE FOOD GRILLING, NOT THE GRILL ON FIRE</a:t>
            </a:r>
          </a:p>
        </p:txBody>
      </p:sp>
      <p:sp>
        <p:nvSpPr>
          <p:cNvPr id="10" name="TextBox 10"/>
          <p:cNvSpPr txBox="1"/>
          <p:nvPr/>
        </p:nvSpPr>
        <p:spPr>
          <a:xfrm>
            <a:off x="7657723" y="2813643"/>
            <a:ext cx="9226689" cy="6412012"/>
          </a:xfrm>
          <a:prstGeom prst="rect">
            <a:avLst/>
          </a:prstGeom>
        </p:spPr>
        <p:txBody>
          <a:bodyPr lIns="0" tIns="0" rIns="0" bIns="0" rtlCol="0" anchor="t">
            <a:spAutoFit/>
          </a:bodyPr>
          <a:lstStyle/>
          <a:p>
            <a:pPr>
              <a:lnSpc>
                <a:spcPts val="2529"/>
              </a:lnSpc>
            </a:pPr>
            <a:r>
              <a:rPr lang="en-US" sz="2199" spc="103" dirty="0">
                <a:solidFill>
                  <a:srgbClr val="000000"/>
                </a:solidFill>
                <a:latin typeface="Arimo"/>
              </a:rPr>
              <a:t>According to the National Fire Protection Association, July (18%) is the peak month for grill fires including both structure, outdoor or unclassified fires, followed by June (15%), May (13%), and August (12%). Grill fires on residential properties result in an estimated average of 10 deaths, 100 injuries and $37 million in property loss each year.  </a:t>
            </a:r>
          </a:p>
          <a:p>
            <a:pPr>
              <a:lnSpc>
                <a:spcPts val="2529"/>
              </a:lnSpc>
            </a:pPr>
            <a:endParaRPr lang="en-US" sz="2199" spc="103" dirty="0">
              <a:solidFill>
                <a:srgbClr val="000000"/>
              </a:solidFill>
              <a:latin typeface="Arimo"/>
            </a:endParaRPr>
          </a:p>
          <a:p>
            <a:pPr marL="474978" lvl="1" indent="-237489">
              <a:lnSpc>
                <a:spcPts val="2529"/>
              </a:lnSpc>
              <a:buFont typeface="Arial"/>
              <a:buChar char="•"/>
            </a:pPr>
            <a:r>
              <a:rPr lang="en-US" sz="2199" spc="75" dirty="0">
                <a:solidFill>
                  <a:srgbClr val="000000"/>
                </a:solidFill>
                <a:latin typeface="Arimo"/>
              </a:rPr>
              <a:t>Use grill outside only, away from siding, deck rails and overhanging branches.  </a:t>
            </a:r>
          </a:p>
          <a:p>
            <a:pPr>
              <a:lnSpc>
                <a:spcPts val="2529"/>
              </a:lnSpc>
            </a:pPr>
            <a:endParaRPr lang="en-US" sz="2199" spc="75" dirty="0">
              <a:solidFill>
                <a:srgbClr val="000000"/>
              </a:solidFill>
              <a:latin typeface="Arimo"/>
            </a:endParaRPr>
          </a:p>
          <a:p>
            <a:pPr marL="474978" lvl="1" indent="-237489">
              <a:lnSpc>
                <a:spcPts val="2529"/>
              </a:lnSpc>
              <a:buFont typeface="Arial"/>
              <a:buChar char="•"/>
            </a:pPr>
            <a:r>
              <a:rPr lang="en-US" sz="2199" spc="75" dirty="0">
                <a:solidFill>
                  <a:srgbClr val="000000"/>
                </a:solidFill>
                <a:latin typeface="Arimo"/>
              </a:rPr>
              <a:t>Clean grills regularly to remove grease buildup.  </a:t>
            </a:r>
          </a:p>
          <a:p>
            <a:pPr>
              <a:lnSpc>
                <a:spcPts val="2529"/>
              </a:lnSpc>
            </a:pPr>
            <a:endParaRPr lang="en-US" sz="2199" spc="75" dirty="0">
              <a:solidFill>
                <a:srgbClr val="000000"/>
              </a:solidFill>
              <a:latin typeface="Arimo"/>
            </a:endParaRPr>
          </a:p>
          <a:p>
            <a:pPr marL="474978" lvl="1" indent="-237489">
              <a:lnSpc>
                <a:spcPts val="2529"/>
              </a:lnSpc>
              <a:buFont typeface="Arial"/>
              <a:buChar char="•"/>
            </a:pPr>
            <a:r>
              <a:rPr lang="en-US" sz="2199" spc="75" dirty="0">
                <a:solidFill>
                  <a:srgbClr val="000000"/>
                </a:solidFill>
                <a:latin typeface="Arimo"/>
              </a:rPr>
              <a:t>Never add charcoal starter fluid to fire.  </a:t>
            </a:r>
          </a:p>
          <a:p>
            <a:pPr>
              <a:lnSpc>
                <a:spcPts val="2529"/>
              </a:lnSpc>
            </a:pPr>
            <a:endParaRPr lang="en-US" sz="2199" spc="75" dirty="0">
              <a:solidFill>
                <a:srgbClr val="000000"/>
              </a:solidFill>
              <a:latin typeface="Arimo"/>
            </a:endParaRPr>
          </a:p>
          <a:p>
            <a:pPr marL="474978" lvl="1" indent="-237489">
              <a:lnSpc>
                <a:spcPts val="2529"/>
              </a:lnSpc>
              <a:buFont typeface="Arial"/>
              <a:buChar char="•"/>
            </a:pPr>
            <a:r>
              <a:rPr lang="en-US" sz="2199" spc="75" dirty="0">
                <a:solidFill>
                  <a:srgbClr val="000000"/>
                </a:solidFill>
                <a:latin typeface="Arimo"/>
              </a:rPr>
              <a:t>Never use gasoline or any flammable liquids other than starter fluid.  </a:t>
            </a:r>
          </a:p>
          <a:p>
            <a:pPr>
              <a:lnSpc>
                <a:spcPts val="2529"/>
              </a:lnSpc>
            </a:pPr>
            <a:endParaRPr lang="en-US" sz="2199" spc="75" dirty="0">
              <a:solidFill>
                <a:srgbClr val="000000"/>
              </a:solidFill>
              <a:latin typeface="Arimo"/>
            </a:endParaRPr>
          </a:p>
          <a:p>
            <a:pPr marL="474978" lvl="1" indent="-237489">
              <a:lnSpc>
                <a:spcPts val="2529"/>
              </a:lnSpc>
              <a:buFont typeface="Arial"/>
              <a:buChar char="•"/>
            </a:pPr>
            <a:r>
              <a:rPr lang="en-US" sz="2199" spc="75" dirty="0">
                <a:solidFill>
                  <a:srgbClr val="000000"/>
                </a:solidFill>
                <a:latin typeface="Arimo"/>
              </a:rPr>
              <a:t>Check the gas cylinder hose for leaks.</a:t>
            </a:r>
          </a:p>
          <a:p>
            <a:pPr marL="474978" lvl="1" indent="-237489">
              <a:lnSpc>
                <a:spcPts val="2529"/>
              </a:lnSpc>
              <a:buFont typeface="Arial"/>
              <a:buChar char="•"/>
            </a:pPr>
            <a:endParaRPr lang="en-US" sz="2199" spc="75" dirty="0">
              <a:solidFill>
                <a:srgbClr val="000000"/>
              </a:solidFill>
              <a:latin typeface="Arimo"/>
            </a:endParaRPr>
          </a:p>
          <a:p>
            <a:pPr marL="474978" lvl="1" indent="-237489">
              <a:lnSpc>
                <a:spcPts val="2529"/>
              </a:lnSpc>
              <a:buFont typeface="Arial"/>
              <a:buChar char="•"/>
            </a:pPr>
            <a:r>
              <a:rPr lang="en-US" sz="2199" spc="75" dirty="0">
                <a:solidFill>
                  <a:srgbClr val="000000"/>
                </a:solidFill>
                <a:latin typeface="Arimo"/>
              </a:rPr>
              <a:t>Keep children and pets at least three feet away from the grill.  </a:t>
            </a:r>
            <a:r>
              <a:rPr lang="en-US" sz="2199" spc="122" dirty="0">
                <a:solidFill>
                  <a:srgbClr val="000000"/>
                </a:solidFill>
                <a:latin typeface="Arimo"/>
              </a:rPr>
              <a:t>  </a:t>
            </a:r>
          </a:p>
        </p:txBody>
      </p:sp>
      <p:sp>
        <p:nvSpPr>
          <p:cNvPr id="11" name="Freeform 3">
            <a:extLst>
              <a:ext uri="{FF2B5EF4-FFF2-40B4-BE49-F238E27FC236}">
                <a16:creationId xmlns:a16="http://schemas.microsoft.com/office/drawing/2014/main" id="{B0D38B3C-3A05-2BE0-EA36-3EFEDC4D0255}"/>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51</a:t>
            </a:r>
          </a:p>
        </p:txBody>
      </p:sp>
      <p:sp>
        <p:nvSpPr>
          <p:cNvPr id="2" name="Freeform 6">
            <a:extLst>
              <a:ext uri="{FF2B5EF4-FFF2-40B4-BE49-F238E27FC236}">
                <a16:creationId xmlns:a16="http://schemas.microsoft.com/office/drawing/2014/main" id="{F3117061-F2B6-AA2A-8E37-AB9B8EA1F37E}"/>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804265"/>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dirty="0"/>
            </a:p>
          </p:txBody>
        </p:sp>
      </p:grpSp>
      <p:pic>
        <p:nvPicPr>
          <p:cNvPr id="6" name="Picture 6"/>
          <p:cNvPicPr>
            <a:picLocks noChangeAspect="1"/>
          </p:cNvPicPr>
          <p:nvPr/>
        </p:nvPicPr>
        <p:blipFill>
          <a:blip r:embed="rId2"/>
          <a:srcRect l="25208" r="25208"/>
          <a:stretch>
            <a:fillRect/>
          </a:stretch>
        </p:blipFill>
        <p:spPr>
          <a:xfrm>
            <a:off x="11406380" y="0"/>
            <a:ext cx="6881620" cy="9258300"/>
          </a:xfrm>
          <a:prstGeom prst="rect">
            <a:avLst/>
          </a:prstGeom>
        </p:spPr>
      </p:pic>
      <p:sp>
        <p:nvSpPr>
          <p:cNvPr id="7" name="TextBox 7"/>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OPEN FIRE SAFETY</a:t>
            </a:r>
          </a:p>
        </p:txBody>
      </p:sp>
      <p:sp>
        <p:nvSpPr>
          <p:cNvPr id="8" name="TextBox 8"/>
          <p:cNvSpPr txBox="1"/>
          <p:nvPr/>
        </p:nvSpPr>
        <p:spPr>
          <a:xfrm>
            <a:off x="400355" y="2154596"/>
            <a:ext cx="10819691"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PREVENT BURN INJURIES</a:t>
            </a:r>
          </a:p>
        </p:txBody>
      </p:sp>
      <p:sp>
        <p:nvSpPr>
          <p:cNvPr id="10" name="TextBox 10"/>
          <p:cNvSpPr txBox="1"/>
          <p:nvPr/>
        </p:nvSpPr>
        <p:spPr>
          <a:xfrm>
            <a:off x="712645" y="2785599"/>
            <a:ext cx="9938737" cy="7886774"/>
          </a:xfrm>
          <a:prstGeom prst="rect">
            <a:avLst/>
          </a:prstGeom>
        </p:spPr>
        <p:txBody>
          <a:bodyPr lIns="0" tIns="0" rIns="0" bIns="0" rtlCol="0" anchor="t">
            <a:spAutoFit/>
          </a:bodyPr>
          <a:lstStyle/>
          <a:p>
            <a:pPr>
              <a:lnSpc>
                <a:spcPts val="2300"/>
              </a:lnSpc>
            </a:pPr>
            <a:r>
              <a:rPr lang="en-US" sz="2000" spc="56" dirty="0">
                <a:solidFill>
                  <a:srgbClr val="000000"/>
                </a:solidFill>
                <a:latin typeface="Arimo"/>
              </a:rPr>
              <a:t>Many off-duty, outdoor fire burns sustained by Airmen and Guardians are caused by someone, either the serv</a:t>
            </a:r>
            <a:r>
              <a:rPr lang="en-US" sz="2000" spc="94" dirty="0">
                <a:solidFill>
                  <a:srgbClr val="000000"/>
                </a:solidFill>
                <a:latin typeface="Articulat"/>
              </a:rPr>
              <a:t>ice member or another person, pouring or shooting a flammable liquid into or near a fire; while burning yard debris; or by tripping and falling into the fire. Many incidents result in second-degree burns to the person’s face and torso. </a:t>
            </a:r>
          </a:p>
          <a:p>
            <a:pPr>
              <a:lnSpc>
                <a:spcPts val="2300"/>
              </a:lnSpc>
            </a:pPr>
            <a:r>
              <a:rPr lang="en-US" sz="2000" spc="94" dirty="0">
                <a:solidFill>
                  <a:srgbClr val="000000"/>
                </a:solidFill>
                <a:latin typeface="Articulat"/>
              </a:rPr>
              <a:t> </a:t>
            </a:r>
          </a:p>
          <a:p>
            <a:pPr marL="431801" lvl="1" indent="-215900">
              <a:lnSpc>
                <a:spcPts val="2300"/>
              </a:lnSpc>
              <a:buFont typeface="Arial"/>
              <a:buChar char="•"/>
            </a:pPr>
            <a:r>
              <a:rPr lang="en-US" sz="2000" spc="94" dirty="0">
                <a:solidFill>
                  <a:srgbClr val="000000"/>
                </a:solidFill>
                <a:latin typeface="Articulat"/>
              </a:rPr>
              <a:t>Do not pour, aim or shoot gasoline, alcohol, lighter fluid or any other flammable liquid into or near a fire. </a:t>
            </a:r>
          </a:p>
          <a:p>
            <a:pPr>
              <a:lnSpc>
                <a:spcPts val="2300"/>
              </a:lnSpc>
            </a:pPr>
            <a:endParaRPr lang="en-US" sz="2000" spc="94" dirty="0">
              <a:solidFill>
                <a:srgbClr val="000000"/>
              </a:solidFill>
              <a:latin typeface="Articulat"/>
            </a:endParaRPr>
          </a:p>
          <a:p>
            <a:pPr marL="431801" lvl="1" indent="-215900">
              <a:lnSpc>
                <a:spcPts val="2300"/>
              </a:lnSpc>
              <a:buFont typeface="Arial"/>
              <a:buChar char="•"/>
            </a:pPr>
            <a:r>
              <a:rPr lang="en-US" sz="2000" spc="94" dirty="0">
                <a:solidFill>
                  <a:srgbClr val="000000"/>
                </a:solidFill>
                <a:latin typeface="Articulat"/>
              </a:rPr>
              <a:t>Keep the area around designated fire pits, campfires or bonfires free of trip hazards. </a:t>
            </a:r>
          </a:p>
          <a:p>
            <a:pPr>
              <a:lnSpc>
                <a:spcPts val="2300"/>
              </a:lnSpc>
            </a:pPr>
            <a:endParaRPr lang="en-US" sz="2000" spc="94" dirty="0">
              <a:solidFill>
                <a:srgbClr val="000000"/>
              </a:solidFill>
              <a:latin typeface="Articulat"/>
            </a:endParaRPr>
          </a:p>
          <a:p>
            <a:pPr marL="431801" lvl="1" indent="-215900">
              <a:lnSpc>
                <a:spcPts val="2300"/>
              </a:lnSpc>
              <a:buFont typeface="Arial"/>
              <a:buChar char="•"/>
            </a:pPr>
            <a:r>
              <a:rPr lang="en-US" sz="2000" spc="94" dirty="0">
                <a:solidFill>
                  <a:srgbClr val="000000"/>
                </a:solidFill>
                <a:latin typeface="Articulat"/>
              </a:rPr>
              <a:t>Make sure fire pit is at least three feet away from structures and anything that could burn. </a:t>
            </a:r>
          </a:p>
          <a:p>
            <a:pPr>
              <a:lnSpc>
                <a:spcPts val="2300"/>
              </a:lnSpc>
            </a:pPr>
            <a:endParaRPr lang="en-US" sz="2000" spc="94" dirty="0">
              <a:solidFill>
                <a:srgbClr val="000000"/>
              </a:solidFill>
              <a:latin typeface="Articulat"/>
            </a:endParaRPr>
          </a:p>
          <a:p>
            <a:pPr marL="431801" lvl="1" indent="-215900">
              <a:lnSpc>
                <a:spcPts val="2300"/>
              </a:lnSpc>
              <a:buFont typeface="Arial"/>
              <a:buChar char="•"/>
            </a:pPr>
            <a:r>
              <a:rPr lang="en-US" sz="2000" spc="94" dirty="0">
                <a:solidFill>
                  <a:srgbClr val="000000"/>
                </a:solidFill>
                <a:latin typeface="Articulat"/>
              </a:rPr>
              <a:t>Pay attention to where you’re walking and don’t run in the vicinity of an open fire. </a:t>
            </a:r>
          </a:p>
          <a:p>
            <a:pPr>
              <a:lnSpc>
                <a:spcPts val="2300"/>
              </a:lnSpc>
            </a:pPr>
            <a:endParaRPr lang="en-US" sz="2000" spc="94" dirty="0">
              <a:solidFill>
                <a:srgbClr val="000000"/>
              </a:solidFill>
              <a:latin typeface="Articulat"/>
            </a:endParaRPr>
          </a:p>
          <a:p>
            <a:pPr marL="431801" lvl="1" indent="-215900">
              <a:lnSpc>
                <a:spcPts val="2300"/>
              </a:lnSpc>
              <a:buFont typeface="Arial"/>
              <a:buChar char="•"/>
            </a:pPr>
            <a:r>
              <a:rPr lang="en-US" sz="2000" spc="94" dirty="0">
                <a:solidFill>
                  <a:srgbClr val="000000"/>
                </a:solidFill>
                <a:latin typeface="Articulat"/>
              </a:rPr>
              <a:t>Keep a hose or water source nearby to extinguish the fire quickly if needed. </a:t>
            </a:r>
          </a:p>
          <a:p>
            <a:pPr>
              <a:lnSpc>
                <a:spcPts val="2300"/>
              </a:lnSpc>
            </a:pPr>
            <a:endParaRPr lang="en-US" sz="2000" spc="94" dirty="0">
              <a:solidFill>
                <a:srgbClr val="000000"/>
              </a:solidFill>
              <a:latin typeface="Articulat"/>
            </a:endParaRPr>
          </a:p>
          <a:p>
            <a:pPr marL="431801" lvl="1" indent="-215900">
              <a:lnSpc>
                <a:spcPts val="2300"/>
              </a:lnSpc>
              <a:buFont typeface="Arial"/>
              <a:buChar char="•"/>
            </a:pPr>
            <a:r>
              <a:rPr lang="en-US" sz="2000" spc="94" dirty="0">
                <a:solidFill>
                  <a:srgbClr val="000000"/>
                </a:solidFill>
                <a:latin typeface="Articulat"/>
              </a:rPr>
              <a:t>Put out fires before you leave.</a:t>
            </a:r>
          </a:p>
          <a:p>
            <a:pPr>
              <a:lnSpc>
                <a:spcPts val="4000"/>
              </a:lnSpc>
            </a:pPr>
            <a:endParaRPr lang="en-US" sz="2000" spc="94" dirty="0">
              <a:solidFill>
                <a:srgbClr val="000000"/>
              </a:solidFill>
              <a:latin typeface="Articulat"/>
            </a:endParaRPr>
          </a:p>
          <a:p>
            <a:pPr>
              <a:lnSpc>
                <a:spcPts val="2300"/>
              </a:lnSpc>
            </a:pPr>
            <a:endParaRPr lang="en-US" sz="2000" spc="94" dirty="0">
              <a:solidFill>
                <a:srgbClr val="000000"/>
              </a:solidFill>
              <a:latin typeface="Articulat"/>
            </a:endParaRPr>
          </a:p>
          <a:p>
            <a:pPr>
              <a:lnSpc>
                <a:spcPts val="2300"/>
              </a:lnSpc>
            </a:pPr>
            <a:endParaRPr lang="en-US" sz="2000" spc="94" dirty="0">
              <a:solidFill>
                <a:srgbClr val="000000"/>
              </a:solidFill>
              <a:latin typeface="Articulat"/>
            </a:endParaRPr>
          </a:p>
          <a:p>
            <a:pPr>
              <a:lnSpc>
                <a:spcPts val="2300"/>
              </a:lnSpc>
            </a:pPr>
            <a:endParaRPr lang="en-US" sz="2000" spc="94" dirty="0">
              <a:solidFill>
                <a:srgbClr val="000000"/>
              </a:solidFill>
              <a:latin typeface="Articulat"/>
            </a:endParaRPr>
          </a:p>
          <a:p>
            <a:pPr>
              <a:lnSpc>
                <a:spcPts val="2300"/>
              </a:lnSpc>
            </a:pPr>
            <a:endParaRPr lang="en-US" sz="2000" spc="94" dirty="0">
              <a:solidFill>
                <a:srgbClr val="000000"/>
              </a:solidFill>
              <a:latin typeface="Articulat"/>
            </a:endParaRPr>
          </a:p>
        </p:txBody>
      </p:sp>
      <p:sp>
        <p:nvSpPr>
          <p:cNvPr id="11" name="Freeform 3">
            <a:extLst>
              <a:ext uri="{FF2B5EF4-FFF2-40B4-BE49-F238E27FC236}">
                <a16:creationId xmlns:a16="http://schemas.microsoft.com/office/drawing/2014/main" id="{0B73E62D-A1A7-7DA1-D1E4-A2F38A0F4879}"/>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52</a:t>
            </a:r>
          </a:p>
        </p:txBody>
      </p:sp>
      <p:sp>
        <p:nvSpPr>
          <p:cNvPr id="2" name="Freeform 6">
            <a:extLst>
              <a:ext uri="{FF2B5EF4-FFF2-40B4-BE49-F238E27FC236}">
                <a16:creationId xmlns:a16="http://schemas.microsoft.com/office/drawing/2014/main" id="{55E8F3B7-2E22-AA7D-8531-6B10464C2E54}"/>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dirty="0"/>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Lst>
          </a:blip>
          <a:srcRect l="31540" t="-414" r="18564" b="414"/>
          <a:stretch/>
        </p:blipFill>
        <p:spPr>
          <a:xfrm>
            <a:off x="0" y="0"/>
            <a:ext cx="6935833"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GARDENING SAFETY</a:t>
            </a:r>
          </a:p>
        </p:txBody>
      </p:sp>
      <p:sp>
        <p:nvSpPr>
          <p:cNvPr id="8" name="TextBox 8"/>
          <p:cNvSpPr txBox="1"/>
          <p:nvPr/>
        </p:nvSpPr>
        <p:spPr>
          <a:xfrm>
            <a:off x="7513463" y="2226693"/>
            <a:ext cx="10354480"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GARDENING MAY SEEM SAFE, BUT HAS ITS HAZARDS</a:t>
            </a:r>
          </a:p>
        </p:txBody>
      </p:sp>
      <p:sp>
        <p:nvSpPr>
          <p:cNvPr id="10" name="TextBox 10"/>
          <p:cNvSpPr txBox="1"/>
          <p:nvPr/>
        </p:nvSpPr>
        <p:spPr>
          <a:xfrm>
            <a:off x="7676773" y="2823168"/>
            <a:ext cx="10027861" cy="6194003"/>
          </a:xfrm>
          <a:prstGeom prst="rect">
            <a:avLst/>
          </a:prstGeom>
        </p:spPr>
        <p:txBody>
          <a:bodyPr lIns="0" tIns="0" rIns="0" bIns="0" rtlCol="0" anchor="t">
            <a:spAutoFit/>
          </a:bodyPr>
          <a:lstStyle/>
          <a:p>
            <a:pPr>
              <a:lnSpc>
                <a:spcPts val="2299"/>
              </a:lnSpc>
            </a:pPr>
            <a:r>
              <a:rPr lang="en-US" sz="1999" spc="93" dirty="0">
                <a:solidFill>
                  <a:srgbClr val="000000"/>
                </a:solidFill>
                <a:latin typeface="Arimo"/>
              </a:rPr>
              <a:t>Emergency rooms treat more than 400,000 injuries each year related to outdoor garden tools, the U.S. Consumer Product Safety Commission says. </a:t>
            </a:r>
          </a:p>
          <a:p>
            <a:pPr>
              <a:lnSpc>
                <a:spcPts val="2299"/>
              </a:lnSpc>
            </a:pPr>
            <a:endParaRPr lang="en-US" sz="1999" spc="93" dirty="0">
              <a:solidFill>
                <a:srgbClr val="000000"/>
              </a:solidFill>
              <a:latin typeface="Arimo"/>
            </a:endParaRPr>
          </a:p>
          <a:p>
            <a:pPr marL="431799" lvl="1" indent="-215899">
              <a:lnSpc>
                <a:spcPts val="2299"/>
              </a:lnSpc>
              <a:buFont typeface="Arial"/>
              <a:buChar char="•"/>
            </a:pPr>
            <a:r>
              <a:rPr lang="en-US" sz="1999" spc="93" dirty="0">
                <a:solidFill>
                  <a:srgbClr val="000000"/>
                </a:solidFill>
                <a:latin typeface="Arimo"/>
              </a:rPr>
              <a:t>Put away yard tools. Lawn tools, including rakes, saws and lawnmowers can cause harm if not used and stored properly. </a:t>
            </a:r>
          </a:p>
          <a:p>
            <a:pPr>
              <a:lnSpc>
                <a:spcPts val="2299"/>
              </a:lnSpc>
            </a:pPr>
            <a:endParaRPr lang="en-US" sz="1999" spc="93" dirty="0">
              <a:solidFill>
                <a:srgbClr val="000000"/>
              </a:solidFill>
              <a:latin typeface="Arimo"/>
            </a:endParaRPr>
          </a:p>
          <a:p>
            <a:pPr marL="431799" lvl="1" indent="-215899">
              <a:lnSpc>
                <a:spcPts val="2299"/>
              </a:lnSpc>
              <a:buFont typeface="Arial"/>
              <a:buChar char="•"/>
            </a:pPr>
            <a:r>
              <a:rPr lang="en-US" sz="1999" spc="93" dirty="0">
                <a:solidFill>
                  <a:srgbClr val="000000"/>
                </a:solidFill>
                <a:latin typeface="Arimo"/>
              </a:rPr>
              <a:t>Stay alert when using power tools and never rush while mowing the lawn or using the weed whacker. Never leave tools lying around. Always keep them locked in a shed or garage where kids can’t access them.</a:t>
            </a:r>
          </a:p>
          <a:p>
            <a:pPr>
              <a:lnSpc>
                <a:spcPts val="2299"/>
              </a:lnSpc>
            </a:pPr>
            <a:endParaRPr lang="en-US" sz="1999" spc="93" dirty="0">
              <a:solidFill>
                <a:srgbClr val="000000"/>
              </a:solidFill>
              <a:latin typeface="Arimo"/>
            </a:endParaRPr>
          </a:p>
          <a:p>
            <a:pPr marL="431799" lvl="1" indent="-215899">
              <a:lnSpc>
                <a:spcPts val="2299"/>
              </a:lnSpc>
              <a:buFont typeface="Arial"/>
              <a:buChar char="•"/>
            </a:pPr>
            <a:r>
              <a:rPr lang="en-US" sz="1999" spc="93" dirty="0">
                <a:solidFill>
                  <a:srgbClr val="000000"/>
                </a:solidFill>
                <a:latin typeface="Arimo"/>
              </a:rPr>
              <a:t>Wear safety gear whenever operating power equipment, including hedge trimmers (safety glasses, hearing protection, non-slip closed-toe shoes or boots, long pants or chaps, long sleeves and work gloves).</a:t>
            </a:r>
          </a:p>
          <a:p>
            <a:pPr>
              <a:lnSpc>
                <a:spcPts val="2299"/>
              </a:lnSpc>
            </a:pPr>
            <a:endParaRPr lang="en-US" sz="1999" spc="93" dirty="0">
              <a:solidFill>
                <a:srgbClr val="000000"/>
              </a:solidFill>
              <a:latin typeface="Arimo"/>
            </a:endParaRPr>
          </a:p>
          <a:p>
            <a:pPr marL="431799" lvl="1" indent="-215899">
              <a:lnSpc>
                <a:spcPts val="2299"/>
              </a:lnSpc>
              <a:buFont typeface="Arial"/>
              <a:buChar char="•"/>
            </a:pPr>
            <a:r>
              <a:rPr lang="en-US" sz="1999" spc="93" dirty="0">
                <a:solidFill>
                  <a:srgbClr val="000000"/>
                </a:solidFill>
                <a:latin typeface="Arimo"/>
              </a:rPr>
              <a:t>Store poisonous chemicals safely. In 2023, there were over 2.1 million poisoning incidents reported to poison control centers nationwide. Several household items present poisoning hazards, including gardening and home maintenance supplies.  </a:t>
            </a:r>
          </a:p>
          <a:p>
            <a:pPr>
              <a:lnSpc>
                <a:spcPts val="2299"/>
              </a:lnSpc>
            </a:pPr>
            <a:endParaRPr lang="en-US" sz="1999" spc="93" dirty="0">
              <a:solidFill>
                <a:srgbClr val="000000"/>
              </a:solidFill>
              <a:latin typeface="Arimo"/>
            </a:endParaRPr>
          </a:p>
          <a:p>
            <a:pPr marL="431799" lvl="1" indent="-215899">
              <a:lnSpc>
                <a:spcPts val="2299"/>
              </a:lnSpc>
              <a:buFont typeface="Arial"/>
              <a:buChar char="•"/>
            </a:pPr>
            <a:r>
              <a:rPr lang="en-US" sz="1999" spc="93" dirty="0">
                <a:solidFill>
                  <a:srgbClr val="000000"/>
                </a:solidFill>
                <a:latin typeface="Arimo"/>
              </a:rPr>
              <a:t>Wear gloves. Garden gloves will help protect you from blisters, fertilizers, pesticides, bacteria, fungi and sharp tools. </a:t>
            </a:r>
          </a:p>
        </p:txBody>
      </p:sp>
      <p:sp>
        <p:nvSpPr>
          <p:cNvPr id="11" name="Freeform 3">
            <a:extLst>
              <a:ext uri="{FF2B5EF4-FFF2-40B4-BE49-F238E27FC236}">
                <a16:creationId xmlns:a16="http://schemas.microsoft.com/office/drawing/2014/main" id="{89F87CEA-F8D1-434D-0D98-562DD04A2BE2}"/>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53</a:t>
            </a:r>
          </a:p>
        </p:txBody>
      </p:sp>
      <p:sp>
        <p:nvSpPr>
          <p:cNvPr id="2" name="Freeform 6">
            <a:extLst>
              <a:ext uri="{FF2B5EF4-FFF2-40B4-BE49-F238E27FC236}">
                <a16:creationId xmlns:a16="http://schemas.microsoft.com/office/drawing/2014/main" id="{6A9B5485-DF75-8A4F-5A50-4C1914676D2C}"/>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853943"/>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Lst>
          </a:blip>
          <a:srcRect l="13550" t="-206" r="37116" b="206"/>
          <a:stretch/>
        </p:blipFill>
        <p:spPr>
          <a:xfrm>
            <a:off x="11406380" y="0"/>
            <a:ext cx="6881620" cy="9258300"/>
          </a:xfrm>
          <a:prstGeom prst="rect">
            <a:avLst/>
          </a:prstGeom>
        </p:spPr>
      </p:pic>
      <p:sp>
        <p:nvSpPr>
          <p:cNvPr id="7" name="TextBox 7"/>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GARDENING SAFETY</a:t>
            </a:r>
          </a:p>
        </p:txBody>
      </p:sp>
      <p:sp>
        <p:nvSpPr>
          <p:cNvPr id="8" name="TextBox 8"/>
          <p:cNvSpPr txBox="1"/>
          <p:nvPr/>
        </p:nvSpPr>
        <p:spPr>
          <a:xfrm>
            <a:off x="272168" y="2154596"/>
            <a:ext cx="10819691"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CONTINUED</a:t>
            </a:r>
          </a:p>
        </p:txBody>
      </p:sp>
      <p:sp>
        <p:nvSpPr>
          <p:cNvPr id="10" name="TextBox 10"/>
          <p:cNvSpPr txBox="1"/>
          <p:nvPr/>
        </p:nvSpPr>
        <p:spPr>
          <a:xfrm>
            <a:off x="517781" y="2785599"/>
            <a:ext cx="10419440" cy="7375525"/>
          </a:xfrm>
          <a:prstGeom prst="rect">
            <a:avLst/>
          </a:prstGeom>
        </p:spPr>
        <p:txBody>
          <a:bodyPr lIns="0" tIns="0" rIns="0" bIns="0" rtlCol="0" anchor="t">
            <a:spAutoFit/>
          </a:bodyPr>
          <a:lstStyle/>
          <a:p>
            <a:pPr>
              <a:lnSpc>
                <a:spcPts val="2300"/>
              </a:lnSpc>
            </a:pPr>
            <a:endParaRPr dirty="0"/>
          </a:p>
          <a:p>
            <a:pPr marL="431801" lvl="1" indent="-215900">
              <a:lnSpc>
                <a:spcPts val="2300"/>
              </a:lnSpc>
              <a:buFont typeface="Arial"/>
              <a:buChar char="•"/>
            </a:pPr>
            <a:r>
              <a:rPr lang="en-US" sz="2000" spc="94" dirty="0">
                <a:solidFill>
                  <a:srgbClr val="000000"/>
                </a:solidFill>
                <a:latin typeface="Arimo" panose="020B0604020202020204" charset="0"/>
                <a:ea typeface="Arimo" panose="020B0604020202020204" charset="0"/>
                <a:cs typeface="Arimo" panose="020B0604020202020204" charset="0"/>
              </a:rPr>
              <a:t>Warm up. Just like an athlete does before a game, you should warm up before digging in the garden. Walk around your garden for a few minutes and do some pre-gardening stretches. </a:t>
            </a:r>
          </a:p>
          <a:p>
            <a:pPr>
              <a:lnSpc>
                <a:spcPts val="2300"/>
              </a:lnSpc>
            </a:pPr>
            <a:endParaRPr lang="en-US" sz="2000" spc="94" dirty="0">
              <a:solidFill>
                <a:srgbClr val="000000"/>
              </a:solidFill>
              <a:latin typeface="Arimo" panose="020B0604020202020204" charset="0"/>
              <a:ea typeface="Arimo" panose="020B0604020202020204" charset="0"/>
              <a:cs typeface="Arimo" panose="020B0604020202020204" charset="0"/>
            </a:endParaRPr>
          </a:p>
          <a:p>
            <a:pPr marL="431801" lvl="1" indent="-215900">
              <a:lnSpc>
                <a:spcPts val="2300"/>
              </a:lnSpc>
              <a:buFont typeface="Arial"/>
              <a:buChar char="•"/>
            </a:pPr>
            <a:r>
              <a:rPr lang="en-US" sz="2000" spc="65" dirty="0">
                <a:solidFill>
                  <a:srgbClr val="000000"/>
                </a:solidFill>
                <a:latin typeface="Arimo" panose="020B0604020202020204" charset="0"/>
                <a:ea typeface="Arimo" panose="020B0604020202020204" charset="0"/>
                <a:cs typeface="Arimo" panose="020B0604020202020204" charset="0"/>
              </a:rPr>
              <a:t>Avoid repetitive motion. Prolonged and repetitive motions, such as digging, raking, trimming, pruning and planting, might irritate your skin, tendons or nerves. To avoid this, switch up your tasks every 15 minutes and take breaks between tasks. </a:t>
            </a:r>
          </a:p>
          <a:p>
            <a:pPr>
              <a:lnSpc>
                <a:spcPts val="2300"/>
              </a:lnSpc>
            </a:pPr>
            <a:endParaRPr lang="en-US" sz="2000" spc="65" dirty="0">
              <a:solidFill>
                <a:srgbClr val="000000"/>
              </a:solidFill>
              <a:latin typeface="Arimo" panose="020B0604020202020204" charset="0"/>
              <a:ea typeface="Arimo" panose="020B0604020202020204" charset="0"/>
              <a:cs typeface="Arimo" panose="020B0604020202020204" charset="0"/>
            </a:endParaRPr>
          </a:p>
          <a:p>
            <a:pPr marL="431801" lvl="1" indent="-215900">
              <a:lnSpc>
                <a:spcPts val="2300"/>
              </a:lnSpc>
              <a:buFont typeface="Arial"/>
              <a:buChar char="•"/>
            </a:pPr>
            <a:r>
              <a:rPr lang="en-US" sz="2000" spc="65" dirty="0">
                <a:solidFill>
                  <a:srgbClr val="000000"/>
                </a:solidFill>
                <a:latin typeface="Arimo" panose="020B0604020202020204" charset="0"/>
                <a:ea typeface="Arimo" panose="020B0604020202020204" charset="0"/>
                <a:cs typeface="Arimo" panose="020B0604020202020204" charset="0"/>
              </a:rPr>
              <a:t>Banish bending. Kneeling instead of bending will put less strain on your back. For extra comfort, consider wearing kneepads. </a:t>
            </a:r>
          </a:p>
          <a:p>
            <a:pPr>
              <a:lnSpc>
                <a:spcPts val="2300"/>
              </a:lnSpc>
            </a:pPr>
            <a:endParaRPr lang="en-US" sz="2000" spc="65" dirty="0">
              <a:solidFill>
                <a:srgbClr val="000000"/>
              </a:solidFill>
              <a:latin typeface="Arimo" panose="020B0604020202020204" charset="0"/>
              <a:ea typeface="Arimo" panose="020B0604020202020204" charset="0"/>
              <a:cs typeface="Arimo" panose="020B0604020202020204" charset="0"/>
            </a:endParaRPr>
          </a:p>
          <a:p>
            <a:pPr marL="431801" lvl="1" indent="-215900">
              <a:lnSpc>
                <a:spcPts val="2300"/>
              </a:lnSpc>
              <a:buFont typeface="Arial"/>
              <a:buChar char="•"/>
            </a:pPr>
            <a:r>
              <a:rPr lang="en-US" sz="2000" spc="65" dirty="0">
                <a:solidFill>
                  <a:srgbClr val="000000"/>
                </a:solidFill>
                <a:latin typeface="Arimo" panose="020B0604020202020204" charset="0"/>
                <a:ea typeface="Arimo" panose="020B0604020202020204" charset="0"/>
                <a:cs typeface="Arimo" panose="020B0604020202020204" charset="0"/>
              </a:rPr>
              <a:t>Check your lifting. When lifting objects, especially heavy ones, engage your legs and not your back. When you’re carrying heavy objects, hold objects close to your body to reduce strain. </a:t>
            </a:r>
          </a:p>
          <a:p>
            <a:pPr>
              <a:lnSpc>
                <a:spcPts val="2300"/>
              </a:lnSpc>
            </a:pPr>
            <a:endParaRPr lang="en-US" sz="2000" spc="65" dirty="0">
              <a:solidFill>
                <a:srgbClr val="000000"/>
              </a:solidFill>
              <a:latin typeface="Arimo" panose="020B0604020202020204" charset="0"/>
              <a:ea typeface="Arimo" panose="020B0604020202020204" charset="0"/>
              <a:cs typeface="Arimo" panose="020B0604020202020204" charset="0"/>
            </a:endParaRPr>
          </a:p>
          <a:p>
            <a:pPr marL="431801" lvl="1" indent="-215900">
              <a:lnSpc>
                <a:spcPts val="2300"/>
              </a:lnSpc>
              <a:buFont typeface="Arial"/>
              <a:buChar char="•"/>
            </a:pPr>
            <a:r>
              <a:rPr lang="en-US" sz="2000" spc="65" dirty="0">
                <a:solidFill>
                  <a:srgbClr val="000000"/>
                </a:solidFill>
                <a:latin typeface="Arimo" panose="020B0604020202020204" charset="0"/>
                <a:ea typeface="Arimo" panose="020B0604020202020204" charset="0"/>
                <a:cs typeface="Arimo" panose="020B0604020202020204" charset="0"/>
              </a:rPr>
              <a:t>Look for pests. Check your clothes and body for ticks, which can cause several diseases. Better yet, help prevent tick bites by applying repellent. </a:t>
            </a:r>
          </a:p>
          <a:p>
            <a:pPr>
              <a:lnSpc>
                <a:spcPts val="2300"/>
              </a:lnSpc>
            </a:pPr>
            <a:endParaRPr lang="en-US" sz="2000" spc="65" dirty="0">
              <a:solidFill>
                <a:srgbClr val="000000"/>
              </a:solidFill>
              <a:latin typeface="Arimo" panose="020B0604020202020204" charset="0"/>
              <a:ea typeface="Arimo" panose="020B0604020202020204" charset="0"/>
              <a:cs typeface="Arimo" panose="020B0604020202020204" charset="0"/>
            </a:endParaRPr>
          </a:p>
          <a:p>
            <a:pPr marL="431801" lvl="1" indent="-215900">
              <a:lnSpc>
                <a:spcPts val="4000"/>
              </a:lnSpc>
              <a:buFont typeface="Arial"/>
              <a:buChar char="•"/>
            </a:pPr>
            <a:r>
              <a:rPr lang="en-US" sz="2000" spc="65" dirty="0">
                <a:solidFill>
                  <a:srgbClr val="000000"/>
                </a:solidFill>
                <a:latin typeface="Arimo" panose="020B0604020202020204" charset="0"/>
                <a:ea typeface="Arimo" panose="020B0604020202020204" charset="0"/>
                <a:cs typeface="Arimo" panose="020B0604020202020204" charset="0"/>
              </a:rPr>
              <a:t>Block the sun and stay hydrated. </a:t>
            </a:r>
          </a:p>
          <a:p>
            <a:pPr>
              <a:lnSpc>
                <a:spcPts val="2300"/>
              </a:lnSpc>
            </a:pPr>
            <a:endParaRPr lang="en-US" sz="2000" spc="65" dirty="0">
              <a:solidFill>
                <a:srgbClr val="000000"/>
              </a:solidFill>
              <a:latin typeface="Arimo"/>
            </a:endParaRPr>
          </a:p>
          <a:p>
            <a:pPr>
              <a:lnSpc>
                <a:spcPts val="2300"/>
              </a:lnSpc>
            </a:pPr>
            <a:endParaRPr lang="en-US" sz="2000" spc="65" dirty="0">
              <a:solidFill>
                <a:srgbClr val="000000"/>
              </a:solidFill>
              <a:latin typeface="Arimo"/>
            </a:endParaRPr>
          </a:p>
          <a:p>
            <a:pPr>
              <a:lnSpc>
                <a:spcPts val="2300"/>
              </a:lnSpc>
            </a:pPr>
            <a:endParaRPr lang="en-US" sz="2000" spc="65" dirty="0">
              <a:solidFill>
                <a:srgbClr val="000000"/>
              </a:solidFill>
              <a:latin typeface="Arimo"/>
            </a:endParaRPr>
          </a:p>
          <a:p>
            <a:pPr>
              <a:lnSpc>
                <a:spcPts val="2300"/>
              </a:lnSpc>
            </a:pPr>
            <a:endParaRPr lang="en-US" sz="2000" spc="65" dirty="0">
              <a:solidFill>
                <a:srgbClr val="000000"/>
              </a:solidFill>
              <a:latin typeface="Arimo"/>
            </a:endParaRPr>
          </a:p>
        </p:txBody>
      </p:sp>
      <p:sp>
        <p:nvSpPr>
          <p:cNvPr id="11" name="Freeform 3">
            <a:extLst>
              <a:ext uri="{FF2B5EF4-FFF2-40B4-BE49-F238E27FC236}">
                <a16:creationId xmlns:a16="http://schemas.microsoft.com/office/drawing/2014/main" id="{CE51061D-8408-E0BB-2574-5E621BB7426A}"/>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54</a:t>
            </a:r>
          </a:p>
        </p:txBody>
      </p:sp>
      <p:sp>
        <p:nvSpPr>
          <p:cNvPr id="2" name="Freeform 6">
            <a:extLst>
              <a:ext uri="{FF2B5EF4-FFF2-40B4-BE49-F238E27FC236}">
                <a16:creationId xmlns:a16="http://schemas.microsoft.com/office/drawing/2014/main" id="{45666A70-17EE-4243-5BEF-BFA264B88E5A}"/>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Lst>
          </a:blip>
          <a:srcRect l="24998" r="24998"/>
          <a:stretch/>
        </p:blipFill>
        <p:spPr>
          <a:xfrm>
            <a:off x="0" y="0"/>
            <a:ext cx="6935833"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solidFill>
                  <a:srgbClr val="FFFFFF"/>
                </a:solidFill>
                <a:latin typeface="Gordita Bold"/>
              </a:rPr>
              <a:t> </a:t>
            </a:r>
            <a:r>
              <a:rPr lang="en-US" sz="5000" spc="5" dirty="0">
                <a:gradFill>
                  <a:gsLst>
                    <a:gs pos="0">
                      <a:srgbClr val="FF7C00"/>
                    </a:gs>
                    <a:gs pos="100000">
                      <a:srgbClr val="FAE30E"/>
                    </a:gs>
                  </a:gsLst>
                  <a:lin ang="5400000" scaled="1"/>
                </a:gradFill>
                <a:latin typeface="Gordita Bold"/>
              </a:rPr>
              <a:t>BLADED TOOL SAFETY</a:t>
            </a:r>
          </a:p>
        </p:txBody>
      </p:sp>
      <p:sp>
        <p:nvSpPr>
          <p:cNvPr id="8" name="TextBox 8"/>
          <p:cNvSpPr txBox="1"/>
          <p:nvPr/>
        </p:nvSpPr>
        <p:spPr>
          <a:xfrm>
            <a:off x="7700914" y="2154533"/>
            <a:ext cx="10354480"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SHARP BLADES AND EDGES ARE POTENTIAL INJURIES</a:t>
            </a:r>
          </a:p>
        </p:txBody>
      </p:sp>
      <p:sp>
        <p:nvSpPr>
          <p:cNvPr id="10" name="TextBox 10"/>
          <p:cNvSpPr txBox="1"/>
          <p:nvPr/>
        </p:nvSpPr>
        <p:spPr>
          <a:xfrm>
            <a:off x="7700914" y="2766596"/>
            <a:ext cx="10027861" cy="6463308"/>
          </a:xfrm>
          <a:prstGeom prst="rect">
            <a:avLst/>
          </a:prstGeom>
        </p:spPr>
        <p:txBody>
          <a:bodyPr lIns="0" tIns="0" rIns="0" bIns="0" rtlCol="0" anchor="t">
            <a:spAutoFit/>
          </a:bodyPr>
          <a:lstStyle/>
          <a:p>
            <a:pPr>
              <a:lnSpc>
                <a:spcPts val="2070"/>
              </a:lnSpc>
            </a:pPr>
            <a:r>
              <a:rPr lang="en-US" sz="1800" spc="103" dirty="0">
                <a:solidFill>
                  <a:srgbClr val="000000"/>
                </a:solidFill>
                <a:latin typeface="Arimo"/>
              </a:rPr>
              <a:t>The most common concern when using sharp blades or edges is an injury, such as a cut (laceration, puncture) or an amputation. Tools or equipment with sharp blades or edges can include box cutters, utility knives, safety cutters and equipment with blades or moving parts such as hedge trimmers. To prevent cuts: </a:t>
            </a:r>
          </a:p>
          <a:p>
            <a:pPr>
              <a:lnSpc>
                <a:spcPts val="2070"/>
              </a:lnSpc>
            </a:pPr>
            <a:endParaRPr lang="en-US" sz="1800" spc="103" dirty="0">
              <a:solidFill>
                <a:srgbClr val="000000"/>
              </a:solidFill>
              <a:latin typeface="Arimo"/>
            </a:endParaRPr>
          </a:p>
          <a:p>
            <a:pPr marL="388620" lvl="1" indent="-194310">
              <a:lnSpc>
                <a:spcPts val="2070"/>
              </a:lnSpc>
              <a:buFont typeface="Arial"/>
              <a:buChar char="•"/>
            </a:pPr>
            <a:r>
              <a:rPr lang="en-US" sz="1800" spc="103" dirty="0">
                <a:solidFill>
                  <a:srgbClr val="000000"/>
                </a:solidFill>
                <a:latin typeface="Arimo"/>
              </a:rPr>
              <a:t>Use the right tool for the job it was designed for.</a:t>
            </a:r>
          </a:p>
          <a:p>
            <a:pPr>
              <a:lnSpc>
                <a:spcPts val="2070"/>
              </a:lnSpc>
            </a:pPr>
            <a:endParaRPr lang="en-US" sz="1800" spc="103" dirty="0">
              <a:solidFill>
                <a:srgbClr val="000000"/>
              </a:solidFill>
              <a:latin typeface="Arimo"/>
            </a:endParaRPr>
          </a:p>
          <a:p>
            <a:pPr marL="388620" lvl="1" indent="-194310">
              <a:lnSpc>
                <a:spcPts val="2070"/>
              </a:lnSpc>
              <a:buFont typeface="Arial"/>
              <a:buChar char="•"/>
            </a:pPr>
            <a:r>
              <a:rPr lang="en-US" sz="1800" spc="103" dirty="0">
                <a:solidFill>
                  <a:srgbClr val="000000"/>
                </a:solidFill>
                <a:latin typeface="Arimo"/>
              </a:rPr>
              <a:t>Make sure the blade is sharp. Dull blades require more force, increasing the chance of injury. </a:t>
            </a:r>
          </a:p>
          <a:p>
            <a:pPr>
              <a:lnSpc>
                <a:spcPts val="2070"/>
              </a:lnSpc>
            </a:pPr>
            <a:endParaRPr lang="en-US" sz="1800" spc="103" dirty="0">
              <a:solidFill>
                <a:srgbClr val="000000"/>
              </a:solidFill>
              <a:latin typeface="Arimo"/>
            </a:endParaRPr>
          </a:p>
          <a:p>
            <a:pPr marL="388620" lvl="1" indent="-194310">
              <a:lnSpc>
                <a:spcPts val="2070"/>
              </a:lnSpc>
              <a:buFont typeface="Arial"/>
              <a:buChar char="•"/>
            </a:pPr>
            <a:r>
              <a:rPr lang="en-US" sz="1800" spc="103" dirty="0">
                <a:solidFill>
                  <a:srgbClr val="000000"/>
                </a:solidFill>
                <a:latin typeface="Arimo"/>
              </a:rPr>
              <a:t>Carry one tool at a time with the tip and blade pointed down at your side. </a:t>
            </a:r>
          </a:p>
          <a:p>
            <a:pPr>
              <a:lnSpc>
                <a:spcPts val="2070"/>
              </a:lnSpc>
            </a:pPr>
            <a:endParaRPr lang="en-US" sz="1800" spc="103" dirty="0">
              <a:solidFill>
                <a:srgbClr val="000000"/>
              </a:solidFill>
              <a:latin typeface="Arimo"/>
            </a:endParaRPr>
          </a:p>
          <a:p>
            <a:pPr marL="388620" lvl="1" indent="-194310">
              <a:lnSpc>
                <a:spcPts val="2070"/>
              </a:lnSpc>
              <a:buFont typeface="Arial"/>
              <a:buChar char="•"/>
            </a:pPr>
            <a:r>
              <a:rPr lang="en-US" sz="1800" spc="103" dirty="0">
                <a:solidFill>
                  <a:srgbClr val="000000"/>
                </a:solidFill>
                <a:latin typeface="Arimo"/>
              </a:rPr>
              <a:t>Work in a well-lit space so you can see what you are doing. </a:t>
            </a:r>
          </a:p>
          <a:p>
            <a:pPr>
              <a:lnSpc>
                <a:spcPts val="2070"/>
              </a:lnSpc>
            </a:pPr>
            <a:endParaRPr lang="en-US" sz="1800" spc="103" dirty="0">
              <a:solidFill>
                <a:srgbClr val="000000"/>
              </a:solidFill>
              <a:latin typeface="Arimo"/>
            </a:endParaRPr>
          </a:p>
          <a:p>
            <a:pPr marL="388620" lvl="1" indent="-194310">
              <a:lnSpc>
                <a:spcPts val="2070"/>
              </a:lnSpc>
              <a:buFont typeface="Arial"/>
              <a:buChar char="•"/>
            </a:pPr>
            <a:r>
              <a:rPr lang="en-US" sz="1800" spc="103" dirty="0">
                <a:solidFill>
                  <a:srgbClr val="000000"/>
                </a:solidFill>
                <a:latin typeface="Arimo"/>
              </a:rPr>
              <a:t>Cut on a stable surface. </a:t>
            </a:r>
          </a:p>
          <a:p>
            <a:pPr>
              <a:lnSpc>
                <a:spcPts val="2070"/>
              </a:lnSpc>
            </a:pPr>
            <a:endParaRPr lang="en-US" sz="1800" spc="103" dirty="0">
              <a:solidFill>
                <a:srgbClr val="000000"/>
              </a:solidFill>
              <a:latin typeface="Arimo"/>
            </a:endParaRPr>
          </a:p>
          <a:p>
            <a:pPr marL="388620" lvl="1" indent="-194310">
              <a:lnSpc>
                <a:spcPts val="2070"/>
              </a:lnSpc>
              <a:buFont typeface="Arial"/>
              <a:buChar char="•"/>
            </a:pPr>
            <a:r>
              <a:rPr lang="en-US" sz="1800" spc="103" dirty="0">
                <a:solidFill>
                  <a:srgbClr val="000000"/>
                </a:solidFill>
                <a:latin typeface="Arimo"/>
              </a:rPr>
              <a:t>Use protective clothing such as cut resistant or mesh gloves, and safety glasses to protect eyes if the blade shatters or breaks. </a:t>
            </a:r>
          </a:p>
          <a:p>
            <a:pPr>
              <a:lnSpc>
                <a:spcPts val="2070"/>
              </a:lnSpc>
            </a:pPr>
            <a:endParaRPr lang="en-US" sz="1800" spc="103" dirty="0">
              <a:solidFill>
                <a:srgbClr val="000000"/>
              </a:solidFill>
              <a:latin typeface="Arimo"/>
            </a:endParaRPr>
          </a:p>
          <a:p>
            <a:pPr marL="388620" lvl="1" indent="-194310">
              <a:lnSpc>
                <a:spcPts val="2070"/>
              </a:lnSpc>
              <a:buFont typeface="Arial"/>
              <a:buChar char="•"/>
            </a:pPr>
            <a:r>
              <a:rPr lang="en-US" sz="1800" spc="103" dirty="0">
                <a:solidFill>
                  <a:srgbClr val="000000"/>
                </a:solidFill>
                <a:latin typeface="Arimo"/>
              </a:rPr>
              <a:t>Cut away from your body. Make sure no body parts are in the cutting path, or in the path the blade might take if it slips. </a:t>
            </a:r>
          </a:p>
          <a:p>
            <a:pPr>
              <a:lnSpc>
                <a:spcPts val="2070"/>
              </a:lnSpc>
            </a:pPr>
            <a:endParaRPr lang="en-US" sz="1800" spc="103" dirty="0">
              <a:solidFill>
                <a:srgbClr val="000000"/>
              </a:solidFill>
              <a:latin typeface="Arimo"/>
            </a:endParaRPr>
          </a:p>
          <a:p>
            <a:pPr marL="388620" lvl="1" indent="-194310">
              <a:lnSpc>
                <a:spcPts val="2070"/>
              </a:lnSpc>
              <a:buFont typeface="Arial"/>
              <a:buChar char="•"/>
            </a:pPr>
            <a:r>
              <a:rPr lang="en-US" sz="1800" spc="103" dirty="0">
                <a:solidFill>
                  <a:srgbClr val="000000"/>
                </a:solidFill>
                <a:latin typeface="Arimo"/>
              </a:rPr>
              <a:t>If the tool has a retractable blade, retract it immediately after use, and retract it fully. Similarly, close scissors or snips when not in use. </a:t>
            </a:r>
          </a:p>
        </p:txBody>
      </p:sp>
      <p:sp>
        <p:nvSpPr>
          <p:cNvPr id="11" name="Freeform 3">
            <a:extLst>
              <a:ext uri="{FF2B5EF4-FFF2-40B4-BE49-F238E27FC236}">
                <a16:creationId xmlns:a16="http://schemas.microsoft.com/office/drawing/2014/main" id="{33FEA19D-B918-A364-E870-A8EF1BFC1216}"/>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55</a:t>
            </a:r>
          </a:p>
        </p:txBody>
      </p:sp>
      <p:sp>
        <p:nvSpPr>
          <p:cNvPr id="2" name="Freeform 6">
            <a:extLst>
              <a:ext uri="{FF2B5EF4-FFF2-40B4-BE49-F238E27FC236}">
                <a16:creationId xmlns:a16="http://schemas.microsoft.com/office/drawing/2014/main" id="{C4A493EB-4E5D-6D73-A143-1C0098A79722}"/>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345" y="41910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50326" r="95"/>
          <a:stretch>
            <a:fillRect/>
          </a:stretch>
        </p:blipFill>
        <p:spPr>
          <a:xfrm>
            <a:off x="11406380" y="0"/>
            <a:ext cx="6881620" cy="9258300"/>
          </a:xfrm>
          <a:prstGeom prst="rect">
            <a:avLst/>
          </a:prstGeom>
        </p:spPr>
      </p:pic>
      <p:sp>
        <p:nvSpPr>
          <p:cNvPr id="7" name="TextBox 7"/>
          <p:cNvSpPr txBox="1"/>
          <p:nvPr/>
        </p:nvSpPr>
        <p:spPr>
          <a:xfrm>
            <a:off x="272168" y="605183"/>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BLADED TOOL SAFETY</a:t>
            </a:r>
          </a:p>
        </p:txBody>
      </p:sp>
      <p:sp>
        <p:nvSpPr>
          <p:cNvPr id="8" name="TextBox 8"/>
          <p:cNvSpPr txBox="1"/>
          <p:nvPr/>
        </p:nvSpPr>
        <p:spPr>
          <a:xfrm>
            <a:off x="304800" y="1841925"/>
            <a:ext cx="10819691"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SAFE USE OF POWER TOOLS WITH SHARP BLADES</a:t>
            </a:r>
          </a:p>
        </p:txBody>
      </p:sp>
      <p:sp>
        <p:nvSpPr>
          <p:cNvPr id="10" name="TextBox 10"/>
          <p:cNvSpPr txBox="1"/>
          <p:nvPr/>
        </p:nvSpPr>
        <p:spPr>
          <a:xfrm>
            <a:off x="207624" y="2400300"/>
            <a:ext cx="10231776" cy="7001917"/>
          </a:xfrm>
          <a:prstGeom prst="rect">
            <a:avLst/>
          </a:prstGeom>
        </p:spPr>
        <p:txBody>
          <a:bodyPr wrap="square" lIns="0" tIns="0" rIns="0" bIns="0" rtlCol="0" anchor="t">
            <a:spAutoFit/>
          </a:bodyPr>
          <a:lstStyle/>
          <a:p>
            <a:pPr marL="388620" lvl="1" indent="-194310">
              <a:lnSpc>
                <a:spcPts val="2070"/>
              </a:lnSpc>
              <a:buFont typeface="Arial"/>
              <a:buChar char="•"/>
            </a:pPr>
            <a:r>
              <a:rPr lang="en-US" sz="1800" spc="84" dirty="0">
                <a:solidFill>
                  <a:srgbClr val="000000"/>
                </a:solidFill>
                <a:latin typeface="Articulat"/>
              </a:rPr>
              <a:t>Follow the manufacturer's instruction manual when you operate, clean, and maintain the equipment. </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ticulat"/>
              </a:rPr>
              <a:t>Make sure that all guards and safety devices are in place and functioning properly. </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ticulat"/>
              </a:rPr>
              <a:t>Make sure cutting blades are sharp. </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ticulat"/>
              </a:rPr>
              <a:t>Keep your hands away from the edges of cutting blades – make sure you can see both your hands (and all your fingers) as well as the cutting blades. Keep your eyes on the item you are cutting and know where your fingers are in relation to the blade. </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ticulat"/>
              </a:rPr>
              <a:t>Keep your hands away from all moving parts and avoid cleaning or brushing off moving parts such as cutting blades. </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ticulat"/>
              </a:rPr>
              <a:t>Turn off and unplug the equipment before trying to dislodge items and before disassembling and cleaning. </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ticulat"/>
              </a:rPr>
              <a:t>Put all guards and safety devices back in place after cleaning. </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ticulat"/>
              </a:rPr>
              <a:t>If there are moving parts, cover or tie back your hair, tuck in loose or frayed clothing and remove your gloves and jewelry. </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ticulat"/>
              </a:rPr>
              <a:t>Do not bypass any guards or safety devices. </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ticulat"/>
              </a:rPr>
              <a:t>Do not operate the equipment if you feel tired or unwell. </a:t>
            </a:r>
          </a:p>
          <a:p>
            <a:pPr>
              <a:lnSpc>
                <a:spcPts val="2070"/>
              </a:lnSpc>
            </a:pPr>
            <a:endParaRPr lang="en-US" sz="1800" spc="84" dirty="0">
              <a:solidFill>
                <a:srgbClr val="000000"/>
              </a:solidFill>
              <a:latin typeface="Articulat"/>
            </a:endParaRPr>
          </a:p>
        </p:txBody>
      </p:sp>
      <p:sp>
        <p:nvSpPr>
          <p:cNvPr id="11" name="Freeform 3">
            <a:extLst>
              <a:ext uri="{FF2B5EF4-FFF2-40B4-BE49-F238E27FC236}">
                <a16:creationId xmlns:a16="http://schemas.microsoft.com/office/drawing/2014/main" id="{66C4CA43-8B6E-F7F8-664C-C94A60DFE814}"/>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56</a:t>
            </a:r>
          </a:p>
        </p:txBody>
      </p:sp>
      <p:sp>
        <p:nvSpPr>
          <p:cNvPr id="2" name="Freeform 6">
            <a:extLst>
              <a:ext uri="{FF2B5EF4-FFF2-40B4-BE49-F238E27FC236}">
                <a16:creationId xmlns:a16="http://schemas.microsoft.com/office/drawing/2014/main" id="{65C3E9E4-380B-9FE3-1A3B-2AAA06167F0F}"/>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839735" y="842639"/>
            <a:ext cx="12857465" cy="1226239"/>
            <a:chOff x="0" y="0"/>
            <a:chExt cx="17143287" cy="1634985"/>
          </a:xfrm>
          <a:solidFill>
            <a:srgbClr val="0070C0"/>
          </a:solidFill>
        </p:grpSpPr>
        <p:grpSp>
          <p:nvGrpSpPr>
            <p:cNvPr id="5" name="Group 5"/>
            <p:cNvGrpSpPr/>
            <p:nvPr/>
          </p:nvGrpSpPr>
          <p:grpSpPr>
            <a:xfrm>
              <a:off x="0" y="0"/>
              <a:ext cx="17143287" cy="1634985"/>
              <a:chOff x="0" y="0"/>
              <a:chExt cx="10824703" cy="1032371"/>
            </a:xfrm>
            <a:grpFill/>
          </p:grpSpPr>
          <p:sp>
            <p:nvSpPr>
              <p:cNvPr id="6" name="Freeform 6"/>
              <p:cNvSpPr/>
              <p:nvPr/>
            </p:nvSpPr>
            <p:spPr>
              <a:xfrm>
                <a:off x="0" y="0"/>
                <a:ext cx="10824703" cy="1032371"/>
              </a:xfrm>
              <a:custGeom>
                <a:avLst/>
                <a:gdLst/>
                <a:ahLst/>
                <a:cxnLst/>
                <a:rect l="l" t="t" r="r" b="b"/>
                <a:pathLst>
                  <a:path w="10824703" h="1032371">
                    <a:moveTo>
                      <a:pt x="0" y="0"/>
                    </a:moveTo>
                    <a:lnTo>
                      <a:pt x="10824703" y="0"/>
                    </a:lnTo>
                    <a:lnTo>
                      <a:pt x="10824703"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636917" y="212585"/>
              <a:ext cx="15869451" cy="1107016"/>
            </a:xfrm>
            <a:prstGeom prst="rect">
              <a:avLst/>
            </a:prstGeom>
            <a:grpFill/>
          </p:spPr>
          <p:txBody>
            <a:bodyPr lIns="0" tIns="0" rIns="0" bIns="0" rtlCol="0" anchor="t">
              <a:spAutoFit/>
            </a:bodyPr>
            <a:lstStyle/>
            <a:p>
              <a:pPr algn="ctr">
                <a:lnSpc>
                  <a:spcPts val="7000"/>
                </a:lnSpc>
              </a:pPr>
              <a:r>
                <a:rPr lang="en-US" sz="5000" spc="5" dirty="0">
                  <a:gradFill>
                    <a:gsLst>
                      <a:gs pos="0">
                        <a:srgbClr val="FF7C00"/>
                      </a:gs>
                      <a:gs pos="100000">
                        <a:srgbClr val="FAE30E"/>
                      </a:gs>
                    </a:gsLst>
                    <a:lin ang="5400000" scaled="1"/>
                  </a:gradFill>
                  <a:latin typeface="Gordita Bold"/>
                </a:rPr>
                <a:t>MISHAP REPORTING REMINDER</a:t>
              </a:r>
            </a:p>
          </p:txBody>
        </p:sp>
      </p:grpSp>
      <p:sp>
        <p:nvSpPr>
          <p:cNvPr id="10" name="TextBox 10"/>
          <p:cNvSpPr txBox="1"/>
          <p:nvPr/>
        </p:nvSpPr>
        <p:spPr>
          <a:xfrm>
            <a:off x="5029200" y="5737734"/>
            <a:ext cx="8842272" cy="2308324"/>
          </a:xfrm>
          <a:prstGeom prst="rect">
            <a:avLst/>
          </a:prstGeom>
        </p:spPr>
        <p:txBody>
          <a:bodyPr lIns="0" tIns="0" rIns="0" bIns="0" rtlCol="0" anchor="t">
            <a:spAutoFit/>
          </a:bodyPr>
          <a:lstStyle/>
          <a:p>
            <a:pPr algn="ctr">
              <a:lnSpc>
                <a:spcPts val="3593"/>
              </a:lnSpc>
            </a:pPr>
            <a:r>
              <a:rPr lang="en-US" sz="2969" dirty="0">
                <a:solidFill>
                  <a:srgbClr val="000000"/>
                </a:solidFill>
                <a:latin typeface="Articulat"/>
              </a:rPr>
              <a:t>Off-duty mishaps </a:t>
            </a:r>
          </a:p>
          <a:p>
            <a:pPr algn="ctr">
              <a:lnSpc>
                <a:spcPts val="3593"/>
              </a:lnSpc>
            </a:pPr>
            <a:r>
              <a:rPr lang="en-US" sz="2969" dirty="0">
                <a:solidFill>
                  <a:srgbClr val="000000"/>
                </a:solidFill>
                <a:latin typeface="Articulat"/>
              </a:rPr>
              <a:t>by uniformed service members</a:t>
            </a:r>
          </a:p>
          <a:p>
            <a:pPr algn="ctr">
              <a:lnSpc>
                <a:spcPts val="3593"/>
              </a:lnSpc>
            </a:pPr>
            <a:r>
              <a:rPr lang="en-US" sz="2969" dirty="0">
                <a:solidFill>
                  <a:srgbClr val="000000"/>
                </a:solidFill>
                <a:latin typeface="Articulat"/>
              </a:rPr>
              <a:t>are </a:t>
            </a:r>
            <a:r>
              <a:rPr lang="en-US" sz="2969" dirty="0">
                <a:solidFill>
                  <a:srgbClr val="000000"/>
                </a:solidFill>
                <a:latin typeface="Articulat Bold"/>
              </a:rPr>
              <a:t>required </a:t>
            </a:r>
            <a:r>
              <a:rPr lang="en-US" sz="2969" dirty="0">
                <a:solidFill>
                  <a:srgbClr val="000000"/>
                </a:solidFill>
                <a:latin typeface="Articulat"/>
              </a:rPr>
              <a:t>reports in the </a:t>
            </a:r>
          </a:p>
          <a:p>
            <a:pPr algn="ctr">
              <a:lnSpc>
                <a:spcPts val="3593"/>
              </a:lnSpc>
            </a:pPr>
            <a:r>
              <a:rPr lang="en-US" sz="2969" dirty="0">
                <a:solidFill>
                  <a:srgbClr val="000000"/>
                </a:solidFill>
                <a:latin typeface="Articulat"/>
              </a:rPr>
              <a:t>AFSAS mishap reporting system: https://afsas.safety.af.mil</a:t>
            </a:r>
          </a:p>
        </p:txBody>
      </p:sp>
      <p:sp>
        <p:nvSpPr>
          <p:cNvPr id="11" name="TextBox 11"/>
          <p:cNvSpPr txBox="1"/>
          <p:nvPr/>
        </p:nvSpPr>
        <p:spPr>
          <a:xfrm>
            <a:off x="4648200" y="8420100"/>
            <a:ext cx="9821916" cy="418181"/>
          </a:xfrm>
          <a:prstGeom prst="rect">
            <a:avLst/>
          </a:prstGeom>
        </p:spPr>
        <p:txBody>
          <a:bodyPr lIns="0" tIns="0" rIns="0" bIns="0" rtlCol="0" anchor="t">
            <a:spAutoFit/>
          </a:bodyPr>
          <a:lstStyle/>
          <a:p>
            <a:pPr algn="ctr">
              <a:lnSpc>
                <a:spcPts val="3476"/>
              </a:lnSpc>
            </a:pPr>
            <a:r>
              <a:rPr lang="en-US" sz="2483" dirty="0">
                <a:solidFill>
                  <a:srgbClr val="000000"/>
                </a:solidFill>
                <a:latin typeface="Roboto"/>
              </a:rPr>
              <a:t>Without accurate data, honest analysis cannot be made.</a:t>
            </a:r>
          </a:p>
        </p:txBody>
      </p:sp>
      <p:sp>
        <p:nvSpPr>
          <p:cNvPr id="9" name="Freeform 3">
            <a:extLst>
              <a:ext uri="{FF2B5EF4-FFF2-40B4-BE49-F238E27FC236}">
                <a16:creationId xmlns:a16="http://schemas.microsoft.com/office/drawing/2014/main" id="{E1D808B7-A57E-7364-BAE6-5D8E883FA42C}"/>
              </a:ext>
            </a:extLst>
          </p:cNvPr>
          <p:cNvSpPr/>
          <p:nvPr/>
        </p:nvSpPr>
        <p:spPr>
          <a:xfrm>
            <a:off x="-2"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8" name="TextBox 8"/>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57</a:t>
            </a:r>
          </a:p>
        </p:txBody>
      </p:sp>
      <p:sp>
        <p:nvSpPr>
          <p:cNvPr id="2" name="Freeform 6">
            <a:extLst>
              <a:ext uri="{FF2B5EF4-FFF2-40B4-BE49-F238E27FC236}">
                <a16:creationId xmlns:a16="http://schemas.microsoft.com/office/drawing/2014/main" id="{CA305295-6574-4B16-A454-64ECC6830920}"/>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2"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2"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pic>
        <p:nvPicPr>
          <p:cNvPr id="3" name="Picture 2">
            <a:extLst>
              <a:ext uri="{FF2B5EF4-FFF2-40B4-BE49-F238E27FC236}">
                <a16:creationId xmlns:a16="http://schemas.microsoft.com/office/drawing/2014/main" id="{3159EE19-1727-6AEB-E4D1-5046EA8DDD8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924688" y="2442920"/>
            <a:ext cx="3124312" cy="3174168"/>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7000"/>
            <a:duotone>
              <a:prstClr val="black"/>
              <a:schemeClr val="accent5">
                <a:tint val="45000"/>
                <a:satMod val="400000"/>
              </a:schemeClr>
            </a:duotone>
            <a:extLst>
              <a:ext uri="{BEBA8EAE-BF5A-486C-A8C5-ECC9F3942E4B}">
                <a14:imgProps xmlns:a14="http://schemas.microsoft.com/office/drawing/2010/main">
                  <a14:imgLayer r:embed="rId3">
                    <a14:imgEffect>
                      <a14:colorTemperature colorTemp="5300"/>
                    </a14:imgEffect>
                    <a14:imgEffect>
                      <a14:saturation sat="400000"/>
                    </a14:imgEffect>
                  </a14:imgLayer>
                </a14:imgProps>
              </a:ext>
            </a:extLst>
          </a:blip>
          <a:srcRect/>
          <a:stretch>
            <a:fillRect/>
          </a:stretch>
        </p:blipFill>
        <p:spPr>
          <a:xfrm>
            <a:off x="1445838" y="2222008"/>
            <a:ext cx="15383431" cy="8640361"/>
          </a:xfrm>
          <a:prstGeom prst="rect">
            <a:avLst/>
          </a:prstGeom>
        </p:spPr>
      </p:pic>
      <p:grpSp>
        <p:nvGrpSpPr>
          <p:cNvPr id="5" name="Group 5"/>
          <p:cNvGrpSpPr/>
          <p:nvPr/>
        </p:nvGrpSpPr>
        <p:grpSpPr>
          <a:xfrm>
            <a:off x="0" y="437190"/>
            <a:ext cx="11082334" cy="1226239"/>
            <a:chOff x="0" y="0"/>
            <a:chExt cx="9330220" cy="1032371"/>
          </a:xfrm>
          <a:solidFill>
            <a:srgbClr val="0070C0"/>
          </a:solidFill>
        </p:grpSpPr>
        <p:sp>
          <p:nvSpPr>
            <p:cNvPr id="6" name="Freeform 6"/>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262643" y="575648"/>
            <a:ext cx="10819691" cy="854074"/>
          </a:xfrm>
          <a:prstGeom prst="rect">
            <a:avLst/>
          </a:prstGeom>
        </p:spPr>
        <p:txBody>
          <a:bodyPr lIns="0" tIns="0" rIns="0" bIns="0" rtlCol="0" anchor="t">
            <a:spAutoFit/>
          </a:bodyPr>
          <a:lstStyle/>
          <a:p>
            <a:pPr>
              <a:lnSpc>
                <a:spcPts val="7000"/>
              </a:lnSpc>
            </a:pPr>
            <a:r>
              <a:rPr lang="en-US" sz="5000" spc="5" dirty="0">
                <a:solidFill>
                  <a:srgbClr val="FFFFFF"/>
                </a:solidFill>
                <a:latin typeface="Gordita Bold"/>
              </a:rPr>
              <a:t> </a:t>
            </a:r>
            <a:r>
              <a:rPr lang="en-US" sz="5000" spc="5" dirty="0">
                <a:gradFill>
                  <a:gsLst>
                    <a:gs pos="0">
                      <a:srgbClr val="FF7C00"/>
                    </a:gs>
                    <a:gs pos="100000">
                      <a:srgbClr val="FAE30E"/>
                    </a:gs>
                  </a:gsLst>
                  <a:lin ang="5400000" scaled="1"/>
                </a:gradFill>
                <a:latin typeface="Gordita Bold"/>
              </a:rPr>
              <a:t>CONCLUSION</a:t>
            </a:r>
          </a:p>
        </p:txBody>
      </p:sp>
      <p:sp>
        <p:nvSpPr>
          <p:cNvPr id="8" name="TextBox 8"/>
          <p:cNvSpPr txBox="1"/>
          <p:nvPr/>
        </p:nvSpPr>
        <p:spPr>
          <a:xfrm>
            <a:off x="495248" y="1739833"/>
            <a:ext cx="10354480"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UNDERSTAND INHERENT ENVIRONMENTAL RISKS</a:t>
            </a:r>
          </a:p>
        </p:txBody>
      </p:sp>
      <p:sp>
        <p:nvSpPr>
          <p:cNvPr id="10" name="TextBox 10"/>
          <p:cNvSpPr txBox="1"/>
          <p:nvPr/>
        </p:nvSpPr>
        <p:spPr>
          <a:xfrm>
            <a:off x="2513014" y="2793024"/>
            <a:ext cx="13261971" cy="4391025"/>
          </a:xfrm>
          <a:prstGeom prst="rect">
            <a:avLst/>
          </a:prstGeom>
        </p:spPr>
        <p:txBody>
          <a:bodyPr lIns="0" tIns="0" rIns="0" bIns="0" rtlCol="0" anchor="t">
            <a:spAutoFit/>
          </a:bodyPr>
          <a:lstStyle/>
          <a:p>
            <a:pPr>
              <a:lnSpc>
                <a:spcPts val="3450"/>
              </a:lnSpc>
            </a:pPr>
            <a:r>
              <a:rPr lang="en-US" sz="3000" spc="141" dirty="0">
                <a:solidFill>
                  <a:srgbClr val="000000"/>
                </a:solidFill>
                <a:latin typeface="Articulat"/>
              </a:rPr>
              <a:t>No matter where you are or what activity you're engaging in, make sure you know and understand the inherent environmental risks of that region, especially if you're new to or unfamiliar with the region. Threats vary depending on the locale.</a:t>
            </a:r>
          </a:p>
          <a:p>
            <a:pPr>
              <a:lnSpc>
                <a:spcPts val="3450"/>
              </a:lnSpc>
            </a:pPr>
            <a:endParaRPr lang="en-US" sz="3000" spc="141" dirty="0">
              <a:solidFill>
                <a:srgbClr val="000000"/>
              </a:solidFill>
              <a:latin typeface="Articulat"/>
            </a:endParaRPr>
          </a:p>
          <a:p>
            <a:pPr>
              <a:lnSpc>
                <a:spcPts val="3450"/>
              </a:lnSpc>
            </a:pPr>
            <a:r>
              <a:rPr lang="en-US" sz="3000" spc="141" dirty="0">
                <a:solidFill>
                  <a:srgbClr val="000000"/>
                </a:solidFill>
                <a:latin typeface="Arimo"/>
              </a:rPr>
              <a:t>Familiarize yourself with climate, local wildlife and any potential threats or dangerous situations specific to that activity and location. Make sure you've identified avenues for medical treatment (nearby hospitals) and always prepare for the unexpected. </a:t>
            </a:r>
          </a:p>
          <a:p>
            <a:pPr>
              <a:lnSpc>
                <a:spcPts val="3450"/>
              </a:lnSpc>
            </a:pPr>
            <a:endParaRPr lang="en-US" sz="3000" spc="141" dirty="0">
              <a:solidFill>
                <a:srgbClr val="000000"/>
              </a:solidFill>
              <a:latin typeface="Arimo"/>
            </a:endParaRPr>
          </a:p>
        </p:txBody>
      </p:sp>
      <p:sp>
        <p:nvSpPr>
          <p:cNvPr id="11" name="Freeform 3">
            <a:extLst>
              <a:ext uri="{FF2B5EF4-FFF2-40B4-BE49-F238E27FC236}">
                <a16:creationId xmlns:a16="http://schemas.microsoft.com/office/drawing/2014/main" id="{80B8FF2A-4560-8387-028F-BCF7083EAF0D}"/>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58</a:t>
            </a:r>
          </a:p>
        </p:txBody>
      </p:sp>
      <p:sp>
        <p:nvSpPr>
          <p:cNvPr id="3" name="Freeform 6">
            <a:extLst>
              <a:ext uri="{FF2B5EF4-FFF2-40B4-BE49-F238E27FC236}">
                <a16:creationId xmlns:a16="http://schemas.microsoft.com/office/drawing/2014/main" id="{C433AB78-1C03-DC40-DD26-6B6C47221BFE}"/>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5282"/>
          <a:stretch/>
        </p:blipFill>
        <p:spPr>
          <a:xfrm>
            <a:off x="0" y="-205976"/>
            <a:ext cx="18283236" cy="10492976"/>
          </a:xfrm>
          <a:prstGeom prst="rect">
            <a:avLst/>
          </a:prstGeom>
        </p:spPr>
      </p:pic>
      <p:grpSp>
        <p:nvGrpSpPr>
          <p:cNvPr id="3" name="Group 3"/>
          <p:cNvGrpSpPr/>
          <p:nvPr/>
        </p:nvGrpSpPr>
        <p:grpSpPr>
          <a:xfrm>
            <a:off x="-4763" y="3564375"/>
            <a:ext cx="18288000" cy="1438993"/>
            <a:chOff x="0" y="0"/>
            <a:chExt cx="14296975" cy="1124959"/>
          </a:xfrm>
        </p:grpSpPr>
        <p:sp>
          <p:nvSpPr>
            <p:cNvPr id="4" name="Freeform 4"/>
            <p:cNvSpPr/>
            <p:nvPr/>
          </p:nvSpPr>
          <p:spPr>
            <a:xfrm>
              <a:off x="0" y="0"/>
              <a:ext cx="14296974" cy="1124958"/>
            </a:xfrm>
            <a:custGeom>
              <a:avLst/>
              <a:gdLst/>
              <a:ahLst/>
              <a:cxnLst/>
              <a:rect l="l" t="t" r="r" b="b"/>
              <a:pathLst>
                <a:path w="14296974" h="1124958">
                  <a:moveTo>
                    <a:pt x="0" y="0"/>
                  </a:moveTo>
                  <a:lnTo>
                    <a:pt x="14296974" y="0"/>
                  </a:lnTo>
                  <a:lnTo>
                    <a:pt x="14296974" y="1124958"/>
                  </a:lnTo>
                  <a:lnTo>
                    <a:pt x="0" y="1124958"/>
                  </a:lnTo>
                  <a:close/>
                </a:path>
              </a:pathLst>
            </a:custGeom>
            <a:gradFill>
              <a:gsLst>
                <a:gs pos="0">
                  <a:srgbClr val="FF7C00"/>
                </a:gs>
                <a:gs pos="100000">
                  <a:srgbClr val="FAE30E"/>
                </a:gs>
              </a:gsLst>
              <a:lin ang="5400000" scaled="1"/>
            </a:gradFill>
          </p:spPr>
          <p:txBody>
            <a:bodyPr/>
            <a:lstStyle/>
            <a:p>
              <a:endParaRPr lang="en-US"/>
            </a:p>
          </p:txBody>
        </p:sp>
      </p:grpSp>
      <p:sp>
        <p:nvSpPr>
          <p:cNvPr id="12" name="TextBox 12"/>
          <p:cNvSpPr txBox="1"/>
          <p:nvPr/>
        </p:nvSpPr>
        <p:spPr>
          <a:xfrm>
            <a:off x="5156276" y="3829857"/>
            <a:ext cx="11793949" cy="812779"/>
          </a:xfrm>
          <a:prstGeom prst="rect">
            <a:avLst/>
          </a:prstGeom>
        </p:spPr>
        <p:txBody>
          <a:bodyPr lIns="0" tIns="0" rIns="0" bIns="0" rtlCol="0" anchor="t">
            <a:spAutoFit/>
          </a:bodyPr>
          <a:lstStyle/>
          <a:p>
            <a:pPr algn="r">
              <a:lnSpc>
                <a:spcPts val="6651"/>
              </a:lnSpc>
            </a:pPr>
            <a:r>
              <a:rPr lang="en-US" sz="4750" spc="4" dirty="0">
                <a:solidFill>
                  <a:srgbClr val="0663AF"/>
                </a:solidFill>
                <a:latin typeface="Roboto"/>
                <a:hlinkClick r:id="rId3">
                  <a:extLst>
                    <a:ext uri="{A12FA001-AC4F-418D-AE19-62706E023703}">
                      <ahyp:hlinkClr xmlns:ahyp="http://schemas.microsoft.com/office/drawing/2018/hyperlinkcolor" val="tx"/>
                    </a:ext>
                  </a:extLst>
                </a:hlinkClick>
              </a:rPr>
              <a:t>www.safety.af.mil</a:t>
            </a:r>
            <a:endParaRPr lang="en-US" sz="4750" spc="4" dirty="0">
              <a:solidFill>
                <a:srgbClr val="0663AF"/>
              </a:solidFill>
              <a:latin typeface="Roboto"/>
            </a:endParaRPr>
          </a:p>
        </p:txBody>
      </p:sp>
      <p:sp>
        <p:nvSpPr>
          <p:cNvPr id="13" name="TextBox 13"/>
          <p:cNvSpPr txBox="1"/>
          <p:nvPr/>
        </p:nvSpPr>
        <p:spPr>
          <a:xfrm>
            <a:off x="9139238" y="4956574"/>
            <a:ext cx="9525" cy="347683"/>
          </a:xfrm>
          <a:prstGeom prst="rect">
            <a:avLst/>
          </a:prstGeom>
        </p:spPr>
        <p:txBody>
          <a:bodyPr lIns="0" tIns="0" rIns="0" bIns="0" rtlCol="0" anchor="t">
            <a:spAutoFit/>
          </a:bodyPr>
          <a:lstStyle/>
          <a:p>
            <a:pPr algn="ctr">
              <a:lnSpc>
                <a:spcPts val="2886"/>
              </a:lnSpc>
              <a:spcBef>
                <a:spcPct val="0"/>
              </a:spcBef>
            </a:pPr>
            <a:endParaRPr/>
          </a:p>
        </p:txBody>
      </p:sp>
      <p:sp>
        <p:nvSpPr>
          <p:cNvPr id="14" name="TextBox 14"/>
          <p:cNvSpPr txBox="1"/>
          <p:nvPr/>
        </p:nvSpPr>
        <p:spPr>
          <a:xfrm>
            <a:off x="4767172" y="6515101"/>
            <a:ext cx="12424117" cy="487313"/>
          </a:xfrm>
          <a:prstGeom prst="rect">
            <a:avLst/>
          </a:prstGeom>
        </p:spPr>
        <p:txBody>
          <a:bodyPr lIns="0" tIns="0" rIns="0" bIns="0" rtlCol="0" anchor="t">
            <a:spAutoFit/>
          </a:bodyPr>
          <a:lstStyle/>
          <a:p>
            <a:pPr algn="r">
              <a:lnSpc>
                <a:spcPts val="3821"/>
              </a:lnSpc>
            </a:pPr>
            <a:r>
              <a:rPr lang="en-US" sz="2729" dirty="0">
                <a:solidFill>
                  <a:schemeClr val="bg1"/>
                </a:solidFill>
                <a:latin typeface="Articulat"/>
              </a:rPr>
              <a:t>Scan codes to follow us on social media</a:t>
            </a:r>
            <a:r>
              <a:rPr lang="en-US" sz="2729" dirty="0">
                <a:solidFill>
                  <a:srgbClr val="000000"/>
                </a:solidFill>
                <a:latin typeface="Articulat"/>
              </a:rPr>
              <a:t>.</a:t>
            </a:r>
          </a:p>
        </p:txBody>
      </p:sp>
      <p:sp>
        <p:nvSpPr>
          <p:cNvPr id="15" name="TextBox 15"/>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59</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6520" y="7200900"/>
            <a:ext cx="1472184" cy="1472184"/>
          </a:xfrm>
          <a:prstGeom prst="rect">
            <a:avLst/>
          </a:prstGeom>
        </p:spPr>
      </p:pic>
      <p:sp>
        <p:nvSpPr>
          <p:cNvPr id="19" name="TextBox 18"/>
          <p:cNvSpPr txBox="1"/>
          <p:nvPr/>
        </p:nvSpPr>
        <p:spPr>
          <a:xfrm>
            <a:off x="9220200" y="8801100"/>
            <a:ext cx="1389483" cy="369332"/>
          </a:xfrm>
          <a:prstGeom prst="rect">
            <a:avLst/>
          </a:prstGeom>
          <a:noFill/>
        </p:spPr>
        <p:txBody>
          <a:bodyPr wrap="none" rtlCol="0" anchor="t" anchorCtr="0">
            <a:spAutoFit/>
          </a:bodyPr>
          <a:lstStyle/>
          <a:p>
            <a:r>
              <a:rPr lang="en-US" dirty="0">
                <a:solidFill>
                  <a:schemeClr val="bg1"/>
                </a:solidFill>
              </a:rPr>
              <a:t>AFSEC DVIDS</a:t>
            </a:r>
          </a:p>
        </p:txBody>
      </p:sp>
      <p:sp>
        <p:nvSpPr>
          <p:cNvPr id="21" name="TextBox 20"/>
          <p:cNvSpPr txBox="1"/>
          <p:nvPr/>
        </p:nvSpPr>
        <p:spPr>
          <a:xfrm>
            <a:off x="4267200" y="8801100"/>
            <a:ext cx="2018886" cy="369332"/>
          </a:xfrm>
          <a:prstGeom prst="rect">
            <a:avLst/>
          </a:prstGeom>
          <a:noFill/>
        </p:spPr>
        <p:txBody>
          <a:bodyPr wrap="none" rtlCol="0" anchor="t" anchorCtr="0">
            <a:spAutoFit/>
          </a:bodyPr>
          <a:lstStyle/>
          <a:p>
            <a:r>
              <a:rPr lang="en-US" dirty="0">
                <a:solidFill>
                  <a:schemeClr val="bg1"/>
                </a:solidFill>
              </a:rPr>
              <a:t>AFSEC  X (TWITTER)</a:t>
            </a: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2773" y="7200900"/>
            <a:ext cx="1472184" cy="1472184"/>
          </a:xfrm>
          <a:prstGeom prst="rect">
            <a:avLst/>
          </a:prstGeom>
        </p:spPr>
      </p:pic>
      <p:sp>
        <p:nvSpPr>
          <p:cNvPr id="23" name="TextBox 22"/>
          <p:cNvSpPr txBox="1"/>
          <p:nvPr/>
        </p:nvSpPr>
        <p:spPr>
          <a:xfrm>
            <a:off x="6588443" y="8801100"/>
            <a:ext cx="2022157" cy="369332"/>
          </a:xfrm>
          <a:prstGeom prst="rect">
            <a:avLst/>
          </a:prstGeom>
          <a:noFill/>
        </p:spPr>
        <p:txBody>
          <a:bodyPr wrap="none" rtlCol="0" anchor="t" anchorCtr="0">
            <a:spAutoFit/>
          </a:bodyPr>
          <a:lstStyle/>
          <a:p>
            <a:r>
              <a:rPr lang="en-US" dirty="0">
                <a:solidFill>
                  <a:schemeClr val="bg1"/>
                </a:solidFill>
              </a:rPr>
              <a:t>AFSEC SHAREPOINT</a:t>
            </a: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5922" y="7200900"/>
            <a:ext cx="1472184" cy="1472184"/>
          </a:xfrm>
          <a:prstGeom prst="rect">
            <a:avLst/>
          </a:prstGeom>
        </p:spPr>
      </p:pic>
      <p:sp>
        <p:nvSpPr>
          <p:cNvPr id="25" name="TextBox 24"/>
          <p:cNvSpPr txBox="1"/>
          <p:nvPr/>
        </p:nvSpPr>
        <p:spPr>
          <a:xfrm>
            <a:off x="1981200" y="8801100"/>
            <a:ext cx="1821589" cy="369332"/>
          </a:xfrm>
          <a:prstGeom prst="rect">
            <a:avLst/>
          </a:prstGeom>
          <a:noFill/>
        </p:spPr>
        <p:txBody>
          <a:bodyPr wrap="none" rtlCol="0" anchor="t" anchorCtr="0">
            <a:spAutoFit/>
          </a:bodyPr>
          <a:lstStyle/>
          <a:p>
            <a:r>
              <a:rPr lang="en-US" dirty="0">
                <a:solidFill>
                  <a:schemeClr val="bg1"/>
                </a:solidFill>
              </a:rPr>
              <a:t>AFSEC FACEBOOK</a:t>
            </a:r>
          </a:p>
        </p:txBody>
      </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509669" y="7201222"/>
            <a:ext cx="1471541" cy="1471541"/>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10267" y="7200900"/>
            <a:ext cx="1472184" cy="1472184"/>
          </a:xfrm>
          <a:prstGeom prst="rect">
            <a:avLst/>
          </a:prstGeom>
        </p:spPr>
      </p:pic>
      <p:sp>
        <p:nvSpPr>
          <p:cNvPr id="28" name="TextBox 27"/>
          <p:cNvSpPr txBox="1"/>
          <p:nvPr/>
        </p:nvSpPr>
        <p:spPr>
          <a:xfrm>
            <a:off x="11430000" y="8801100"/>
            <a:ext cx="1698350" cy="369332"/>
          </a:xfrm>
          <a:prstGeom prst="rect">
            <a:avLst/>
          </a:prstGeom>
          <a:noFill/>
        </p:spPr>
        <p:txBody>
          <a:bodyPr wrap="none" rtlCol="0">
            <a:spAutoFit/>
          </a:bodyPr>
          <a:lstStyle/>
          <a:p>
            <a:r>
              <a:rPr lang="en-US" dirty="0">
                <a:solidFill>
                  <a:schemeClr val="bg1"/>
                </a:solidFill>
              </a:rPr>
              <a:t>AFSEC LINKEDIN</a:t>
            </a:r>
          </a:p>
        </p:txBody>
      </p:sp>
      <p:sp>
        <p:nvSpPr>
          <p:cNvPr id="29" name="TextBox 28"/>
          <p:cNvSpPr txBox="1"/>
          <p:nvPr/>
        </p:nvSpPr>
        <p:spPr>
          <a:xfrm>
            <a:off x="13792200" y="8801100"/>
            <a:ext cx="1713354" cy="369332"/>
          </a:xfrm>
          <a:prstGeom prst="rect">
            <a:avLst/>
          </a:prstGeom>
          <a:noFill/>
        </p:spPr>
        <p:txBody>
          <a:bodyPr wrap="none" rtlCol="0">
            <a:spAutoFit/>
          </a:bodyPr>
          <a:lstStyle/>
          <a:p>
            <a:r>
              <a:rPr lang="en-US" dirty="0">
                <a:solidFill>
                  <a:schemeClr val="bg1"/>
                </a:solidFill>
              </a:rPr>
              <a:t>AFSEC YOUTUBE</a:t>
            </a:r>
          </a:p>
        </p:txBody>
      </p:sp>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844016" y="7200900"/>
            <a:ext cx="1472184" cy="1472184"/>
          </a:xfrm>
          <a:prstGeom prst="rect">
            <a:avLst/>
          </a:prstGeom>
        </p:spPr>
      </p:pic>
      <p:sp>
        <p:nvSpPr>
          <p:cNvPr id="5" name="Freeform 6">
            <a:extLst>
              <a:ext uri="{FF2B5EF4-FFF2-40B4-BE49-F238E27FC236}">
                <a16:creationId xmlns:a16="http://schemas.microsoft.com/office/drawing/2014/main" id="{9BE8289E-5FD2-6623-0084-3CEBA04AFB61}"/>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10"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10"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pic>
        <p:nvPicPr>
          <p:cNvPr id="7" name="Picture 6">
            <a:extLst>
              <a:ext uri="{FF2B5EF4-FFF2-40B4-BE49-F238E27FC236}">
                <a16:creationId xmlns:a16="http://schemas.microsoft.com/office/drawing/2014/main" id="{3D9090CE-D4F1-F559-3D07-D1F955BB9F3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332594" y="2448901"/>
            <a:ext cx="3709000" cy="376818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adFill>
              <a:gsLst>
                <a:gs pos="0">
                  <a:srgbClr val="FF7C00"/>
                </a:gs>
                <a:gs pos="100000">
                  <a:srgbClr val="FAE30E"/>
                </a:gs>
              </a:gsLst>
              <a:lin ang="5400000" scaled="1"/>
            </a:gradFill>
          </p:spPr>
          <p:txBody>
            <a:bodyPr/>
            <a:lstStyle/>
            <a:p>
              <a:endParaRPr lang="en-US"/>
            </a:p>
          </p:txBody>
        </p:sp>
      </p:grpSp>
      <p:grpSp>
        <p:nvGrpSpPr>
          <p:cNvPr id="4" name="Group 4"/>
          <p:cNvGrpSpPr/>
          <p:nvPr/>
        </p:nvGrpSpPr>
        <p:grpSpPr>
          <a:xfrm>
            <a:off x="6425880" y="4148297"/>
            <a:ext cx="10795320" cy="1838303"/>
            <a:chOff x="0" y="0"/>
            <a:chExt cx="6487423" cy="1105503"/>
          </a:xfrm>
          <a:solidFill>
            <a:srgbClr val="FFC000"/>
          </a:solidFill>
        </p:grpSpPr>
        <p:sp>
          <p:nvSpPr>
            <p:cNvPr id="5" name="Freeform 5"/>
            <p:cNvSpPr/>
            <p:nvPr/>
          </p:nvSpPr>
          <p:spPr>
            <a:xfrm>
              <a:off x="0" y="0"/>
              <a:ext cx="6487423" cy="1105503"/>
            </a:xfrm>
            <a:custGeom>
              <a:avLst/>
              <a:gdLst/>
              <a:ahLst/>
              <a:cxnLst/>
              <a:rect l="l" t="t" r="r" b="b"/>
              <a:pathLst>
                <a:path w="6487423" h="1105503">
                  <a:moveTo>
                    <a:pt x="0" y="0"/>
                  </a:moveTo>
                  <a:lnTo>
                    <a:pt x="6487423" y="0"/>
                  </a:lnTo>
                  <a:lnTo>
                    <a:pt x="6487423" y="1105503"/>
                  </a:lnTo>
                  <a:lnTo>
                    <a:pt x="0" y="1105503"/>
                  </a:lnTo>
                  <a:close/>
                </a:path>
              </a:pathLst>
            </a:custGeom>
            <a:gradFill>
              <a:gsLst>
                <a:gs pos="0">
                  <a:srgbClr val="FF7C00"/>
                </a:gs>
                <a:gs pos="100000">
                  <a:srgbClr val="FAE30E"/>
                </a:gs>
              </a:gsLst>
              <a:lin ang="5400000" scaled="1"/>
            </a:gradFill>
          </p:spPr>
          <p:txBody>
            <a:bodyPr/>
            <a:lstStyle/>
            <a:p>
              <a:endParaRPr lang="en-US"/>
            </a:p>
          </p:txBody>
        </p:sp>
      </p:grpSp>
      <p:pic>
        <p:nvPicPr>
          <p:cNvPr id="6" name="Picture 6"/>
          <p:cNvPicPr>
            <a:picLocks noChangeAspect="1"/>
          </p:cNvPicPr>
          <p:nvPr/>
        </p:nvPicPr>
        <p:blipFill>
          <a:blip r:embed="rId2"/>
          <a:srcRect l="13987" r="14621" b="6171"/>
          <a:stretch>
            <a:fillRect/>
          </a:stretch>
        </p:blipFill>
        <p:spPr>
          <a:xfrm>
            <a:off x="457175" y="0"/>
            <a:ext cx="5599557" cy="4908718"/>
          </a:xfrm>
          <a:prstGeom prst="rect">
            <a:avLst/>
          </a:prstGeom>
        </p:spPr>
      </p:pic>
      <p:pic>
        <p:nvPicPr>
          <p:cNvPr id="7" name="Picture 7"/>
          <p:cNvPicPr>
            <a:picLocks noChangeAspect="1"/>
          </p:cNvPicPr>
          <p:nvPr/>
        </p:nvPicPr>
        <p:blipFill>
          <a:blip r:embed="rId3"/>
          <a:srcRect l="30912" t="7321" r="30075" b="29815"/>
          <a:stretch>
            <a:fillRect/>
          </a:stretch>
        </p:blipFill>
        <p:spPr>
          <a:xfrm>
            <a:off x="457175" y="5219022"/>
            <a:ext cx="5599557" cy="5067978"/>
          </a:xfrm>
          <a:prstGeom prst="rect">
            <a:avLst/>
          </a:prstGeom>
        </p:spPr>
      </p:pic>
      <p:sp>
        <p:nvSpPr>
          <p:cNvPr id="8" name="TextBox 8"/>
          <p:cNvSpPr txBox="1"/>
          <p:nvPr/>
        </p:nvSpPr>
        <p:spPr>
          <a:xfrm>
            <a:off x="6425880" y="4592788"/>
            <a:ext cx="10819691" cy="854074"/>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  </a:t>
            </a:r>
            <a:r>
              <a:rPr lang="en-US" sz="5000" spc="5" dirty="0">
                <a:solidFill>
                  <a:srgbClr val="0663AF"/>
                </a:solidFill>
                <a:latin typeface="Gordita Bold"/>
              </a:rPr>
              <a:t>WATER-RELATED ACTIVITIES</a:t>
            </a:r>
          </a:p>
        </p:txBody>
      </p:sp>
      <p:sp>
        <p:nvSpPr>
          <p:cNvPr id="9" name="TextBox 9"/>
          <p:cNvSpPr txBox="1"/>
          <p:nvPr/>
        </p:nvSpPr>
        <p:spPr>
          <a:xfrm>
            <a:off x="7086600" y="6286500"/>
            <a:ext cx="10134600" cy="1897955"/>
          </a:xfrm>
          <a:prstGeom prst="rect">
            <a:avLst/>
          </a:prstGeom>
        </p:spPr>
        <p:txBody>
          <a:bodyPr wrap="square" lIns="0" tIns="0" rIns="0" bIns="0" rtlCol="0" anchor="t">
            <a:spAutoFit/>
          </a:bodyPr>
          <a:lstStyle/>
          <a:p>
            <a:pPr>
              <a:lnSpc>
                <a:spcPts val="3680"/>
              </a:lnSpc>
            </a:pPr>
            <a:r>
              <a:rPr lang="en-US" sz="3200" spc="150" dirty="0">
                <a:solidFill>
                  <a:srgbClr val="FF0000"/>
                </a:solidFill>
                <a:latin typeface="Articulat"/>
              </a:rPr>
              <a:t>The Department of the Air Force has seen a fluctuation of water-related injuries from fiscal years 2015-2024. The highest year being 2020 with 30 injuries, and 17 in 2024.</a:t>
            </a:r>
          </a:p>
        </p:txBody>
      </p:sp>
      <p:sp>
        <p:nvSpPr>
          <p:cNvPr id="13" name="TextBox 10">
            <a:extLst>
              <a:ext uri="{FF2B5EF4-FFF2-40B4-BE49-F238E27FC236}">
                <a16:creationId xmlns:a16="http://schemas.microsoft.com/office/drawing/2014/main" id="{EFEFD937-EA4A-504E-72E0-98DC9D19B0D7}"/>
              </a:ext>
            </a:extLst>
          </p:cNvPr>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06</a:t>
            </a:r>
          </a:p>
        </p:txBody>
      </p:sp>
      <p:sp>
        <p:nvSpPr>
          <p:cNvPr id="10" name="Freeform 6">
            <a:extLst>
              <a:ext uri="{FF2B5EF4-FFF2-40B4-BE49-F238E27FC236}">
                <a16:creationId xmlns:a16="http://schemas.microsoft.com/office/drawing/2014/main" id="{21A827D1-5A2F-0121-F384-40BAA005F248}"/>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water, outdoor, sport, water sport&#10;&#10;Description automatically generated">
            <a:extLst>
              <a:ext uri="{FF2B5EF4-FFF2-40B4-BE49-F238E27FC236}">
                <a16:creationId xmlns:a16="http://schemas.microsoft.com/office/drawing/2014/main" id="{8F6B5244-7502-D109-ED2C-DFF268D89F0E}"/>
              </a:ext>
            </a:extLst>
          </p:cNvPr>
          <p:cNvPicPr>
            <a:picLocks noChangeAspect="1"/>
          </p:cNvPicPr>
          <p:nvPr/>
        </p:nvPicPr>
        <p:blipFill rotWithShape="1">
          <a:blip r:embed="rId2">
            <a:extLst>
              <a:ext uri="{28A0092B-C50C-407E-A947-70E740481C1C}">
                <a14:useLocalDpi xmlns:a14="http://schemas.microsoft.com/office/drawing/2010/main" val="0"/>
              </a:ext>
            </a:extLst>
          </a:blip>
          <a:srcRect l="9502" r="43580"/>
          <a:stretch/>
        </p:blipFill>
        <p:spPr>
          <a:xfrm>
            <a:off x="-33338" y="0"/>
            <a:ext cx="7239001" cy="10287000"/>
          </a:xfrm>
          <a:prstGeom prst="rect">
            <a:avLst/>
          </a:prstGeom>
        </p:spPr>
      </p:pic>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7849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ADULT SWIMMING SAFETY</a:t>
            </a:r>
          </a:p>
        </p:txBody>
      </p:sp>
      <p:sp>
        <p:nvSpPr>
          <p:cNvPr id="8" name="TextBox 8"/>
          <p:cNvSpPr txBox="1"/>
          <p:nvPr/>
        </p:nvSpPr>
        <p:spPr>
          <a:xfrm>
            <a:off x="7679886" y="2441709"/>
            <a:ext cx="9105191" cy="500137"/>
          </a:xfrm>
          <a:prstGeom prst="rect">
            <a:avLst/>
          </a:prstGeom>
        </p:spPr>
        <p:txBody>
          <a:bodyPr wrap="square" lIns="0" tIns="0" rIns="0" bIns="0" rtlCol="0" anchor="t">
            <a:spAutoFit/>
          </a:bodyPr>
          <a:lstStyle/>
          <a:p>
            <a:pPr algn="ctr">
              <a:lnSpc>
                <a:spcPts val="3873"/>
              </a:lnSpc>
            </a:pPr>
            <a:r>
              <a:rPr lang="en-US" sz="2766" dirty="0">
                <a:solidFill>
                  <a:srgbClr val="000000"/>
                </a:solidFill>
                <a:latin typeface="Roboto Bold"/>
              </a:rPr>
              <a:t>MAINTAIN SELF-AWARENESS OF SWIMMING SKILLS</a:t>
            </a:r>
          </a:p>
        </p:txBody>
      </p:sp>
      <p:sp>
        <p:nvSpPr>
          <p:cNvPr id="10" name="TextBox 10"/>
          <p:cNvSpPr txBox="1"/>
          <p:nvPr/>
        </p:nvSpPr>
        <p:spPr>
          <a:xfrm>
            <a:off x="7543800" y="3287870"/>
            <a:ext cx="10236536" cy="4809009"/>
          </a:xfrm>
          <a:prstGeom prst="rect">
            <a:avLst/>
          </a:prstGeom>
        </p:spPr>
        <p:txBody>
          <a:bodyPr lIns="0" tIns="0" rIns="0" bIns="0" rtlCol="0" anchor="t">
            <a:spAutoFit/>
          </a:bodyPr>
          <a:lstStyle/>
          <a:p>
            <a:pPr marL="474981" lvl="1" indent="-237491">
              <a:lnSpc>
                <a:spcPts val="2530"/>
              </a:lnSpc>
              <a:buFont typeface="Arial"/>
              <a:buChar char="•"/>
            </a:pPr>
            <a:r>
              <a:rPr lang="en-US" sz="2200" spc="103" dirty="0">
                <a:solidFill>
                  <a:srgbClr val="000000"/>
                </a:solidFill>
                <a:latin typeface="Arimo" panose="020B0604020202020204" charset="0"/>
                <a:ea typeface="Arimo" panose="020B0604020202020204" charset="0"/>
                <a:cs typeface="Arimo" panose="020B0604020202020204" charset="0"/>
              </a:rPr>
              <a:t>Don't swim alone. Always swim with a partner. </a:t>
            </a:r>
          </a:p>
          <a:p>
            <a:pPr>
              <a:lnSpc>
                <a:spcPts val="2530"/>
              </a:lnSpc>
            </a:pPr>
            <a:endParaRPr lang="en-US" sz="2200" spc="103" dirty="0">
              <a:solidFill>
                <a:srgbClr val="000000"/>
              </a:solidFill>
              <a:latin typeface="Arimo" panose="020B0604020202020204" charset="0"/>
              <a:ea typeface="Arimo" panose="020B0604020202020204" charset="0"/>
              <a:cs typeface="Arimo" panose="020B0604020202020204" charset="0"/>
            </a:endParaRPr>
          </a:p>
          <a:p>
            <a:pPr marL="474981" lvl="1" indent="-237491">
              <a:lnSpc>
                <a:spcPts val="2530"/>
              </a:lnSpc>
              <a:buFont typeface="Arial"/>
              <a:buChar char="•"/>
            </a:pPr>
            <a:r>
              <a:rPr lang="en-US" sz="2200" spc="103" dirty="0">
                <a:solidFill>
                  <a:srgbClr val="000000"/>
                </a:solidFill>
                <a:latin typeface="Arimo" panose="020B0604020202020204" charset="0"/>
                <a:ea typeface="Arimo" panose="020B0604020202020204" charset="0"/>
                <a:cs typeface="Arimo" panose="020B0604020202020204" charset="0"/>
              </a:rPr>
              <a:t>Never swim under the influence of alcohol, drugs or medication. </a:t>
            </a:r>
          </a:p>
          <a:p>
            <a:pPr>
              <a:lnSpc>
                <a:spcPts val="2530"/>
              </a:lnSpc>
            </a:pPr>
            <a:endParaRPr lang="en-US" sz="2200" spc="103" dirty="0">
              <a:solidFill>
                <a:srgbClr val="000000"/>
              </a:solidFill>
              <a:latin typeface="Arimo" panose="020B0604020202020204" charset="0"/>
              <a:ea typeface="Arimo" panose="020B0604020202020204" charset="0"/>
              <a:cs typeface="Arimo" panose="020B0604020202020204" charset="0"/>
            </a:endParaRPr>
          </a:p>
          <a:p>
            <a:pPr marL="474981" lvl="1" indent="-237491">
              <a:lnSpc>
                <a:spcPts val="2530"/>
              </a:lnSpc>
              <a:buFont typeface="Arial"/>
              <a:buChar char="•"/>
            </a:pPr>
            <a:r>
              <a:rPr lang="en-US" sz="2200" spc="103" dirty="0">
                <a:solidFill>
                  <a:srgbClr val="000000"/>
                </a:solidFill>
                <a:latin typeface="Arimo" panose="020B0604020202020204" charset="0"/>
                <a:ea typeface="Arimo" panose="020B0604020202020204" charset="0"/>
                <a:cs typeface="Arimo" panose="020B0604020202020204" charset="0"/>
              </a:rPr>
              <a:t>Know and observe your swimming limitations and capabilities. </a:t>
            </a:r>
          </a:p>
          <a:p>
            <a:pPr>
              <a:lnSpc>
                <a:spcPts val="2530"/>
              </a:lnSpc>
            </a:pPr>
            <a:endParaRPr lang="en-US" sz="2200" spc="103" dirty="0">
              <a:solidFill>
                <a:srgbClr val="000000"/>
              </a:solidFill>
              <a:latin typeface="Arimo" panose="020B0604020202020204" charset="0"/>
              <a:ea typeface="Arimo" panose="020B0604020202020204" charset="0"/>
              <a:cs typeface="Arimo" panose="020B0604020202020204" charset="0"/>
            </a:endParaRPr>
          </a:p>
          <a:p>
            <a:pPr marL="474981" lvl="1" indent="-237491">
              <a:lnSpc>
                <a:spcPts val="2530"/>
              </a:lnSpc>
              <a:buFont typeface="Arial"/>
              <a:buChar char="•"/>
            </a:pPr>
            <a:r>
              <a:rPr lang="en-US" sz="2200" spc="103" dirty="0">
                <a:solidFill>
                  <a:srgbClr val="000000"/>
                </a:solidFill>
                <a:latin typeface="Arimo" panose="020B0604020202020204" charset="0"/>
                <a:ea typeface="Arimo" panose="020B0604020202020204" charset="0"/>
                <a:cs typeface="Arimo" panose="020B0604020202020204" charset="0"/>
              </a:rPr>
              <a:t>Avoid swift-moving water. If caught in a current, swim with it and angle toward shore or the edge of the current. (Rip currents are powerful currents of water moving away from shore that can sweep even the strongest swimmer out to sea.)</a:t>
            </a:r>
          </a:p>
          <a:p>
            <a:pPr>
              <a:lnSpc>
                <a:spcPts val="2530"/>
              </a:lnSpc>
            </a:pPr>
            <a:endParaRPr lang="en-US" sz="2200" spc="103" dirty="0">
              <a:solidFill>
                <a:srgbClr val="000000"/>
              </a:solidFill>
              <a:latin typeface="Arimo" panose="020B0604020202020204" charset="0"/>
              <a:ea typeface="Arimo" panose="020B0604020202020204" charset="0"/>
              <a:cs typeface="Arimo" panose="020B0604020202020204" charset="0"/>
            </a:endParaRPr>
          </a:p>
          <a:p>
            <a:pPr marL="474981" lvl="1" indent="-237491">
              <a:lnSpc>
                <a:spcPts val="2530"/>
              </a:lnSpc>
              <a:buFont typeface="Arial"/>
              <a:buChar char="•"/>
            </a:pPr>
            <a:r>
              <a:rPr lang="en-US" sz="2200" spc="103" dirty="0">
                <a:solidFill>
                  <a:srgbClr val="000000"/>
                </a:solidFill>
                <a:latin typeface="Arimo" panose="020B0604020202020204" charset="0"/>
                <a:ea typeface="Arimo" panose="020B0604020202020204" charset="0"/>
                <a:cs typeface="Arimo" panose="020B0604020202020204" charset="0"/>
              </a:rPr>
              <a:t>Stay out of the water during thunderstorms and severe weather. </a:t>
            </a:r>
          </a:p>
          <a:p>
            <a:pPr>
              <a:lnSpc>
                <a:spcPts val="2530"/>
              </a:lnSpc>
            </a:pPr>
            <a:endParaRPr lang="en-US" sz="2200" spc="103" dirty="0">
              <a:solidFill>
                <a:srgbClr val="000000"/>
              </a:solidFill>
              <a:latin typeface="Arimo" panose="020B0604020202020204" charset="0"/>
              <a:ea typeface="Arimo" panose="020B0604020202020204" charset="0"/>
              <a:cs typeface="Arimo" panose="020B0604020202020204" charset="0"/>
            </a:endParaRPr>
          </a:p>
          <a:p>
            <a:pPr marL="474981" lvl="1" indent="-237491" algn="l">
              <a:lnSpc>
                <a:spcPts val="2530"/>
              </a:lnSpc>
              <a:buFont typeface="Arial"/>
              <a:buChar char="•"/>
            </a:pPr>
            <a:r>
              <a:rPr lang="en-US" sz="2200" spc="103" dirty="0">
                <a:solidFill>
                  <a:srgbClr val="000000"/>
                </a:solidFill>
                <a:latin typeface="Arimo" panose="020B0604020202020204" charset="0"/>
                <a:ea typeface="Arimo" panose="020B0604020202020204" charset="0"/>
                <a:cs typeface="Arimo" panose="020B0604020202020204" charset="0"/>
              </a:rPr>
              <a:t>Don't get too tired, too cold, too far from safety, exposed to too much sun or experience too much strenuous activity. </a:t>
            </a:r>
          </a:p>
        </p:txBody>
      </p:sp>
      <p:sp>
        <p:nvSpPr>
          <p:cNvPr id="6" name="Freeform 3">
            <a:extLst>
              <a:ext uri="{FF2B5EF4-FFF2-40B4-BE49-F238E27FC236}">
                <a16:creationId xmlns:a16="http://schemas.microsoft.com/office/drawing/2014/main" id="{C34F1869-F405-12BC-8CF5-AB88D37FD486}"/>
              </a:ext>
            </a:extLst>
          </p:cNvPr>
          <p:cNvSpPr/>
          <p:nvPr/>
        </p:nvSpPr>
        <p:spPr>
          <a:xfrm>
            <a:off x="-33340" y="9244012"/>
            <a:ext cx="18321340"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07</a:t>
            </a:r>
          </a:p>
        </p:txBody>
      </p:sp>
      <p:sp>
        <p:nvSpPr>
          <p:cNvPr id="2" name="Freeform 6">
            <a:extLst>
              <a:ext uri="{FF2B5EF4-FFF2-40B4-BE49-F238E27FC236}">
                <a16:creationId xmlns:a16="http://schemas.microsoft.com/office/drawing/2014/main" id="{2881F38D-F953-1E53-A8CB-F43CAD857DCE}"/>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water, outdoor, sky, mountain&#10;&#10;Description automatically generated">
            <a:extLst>
              <a:ext uri="{FF2B5EF4-FFF2-40B4-BE49-F238E27FC236}">
                <a16:creationId xmlns:a16="http://schemas.microsoft.com/office/drawing/2014/main" id="{2369E0DD-D0D3-B1F7-9976-FC401B3F168C}"/>
              </a:ext>
            </a:extLst>
          </p:cNvPr>
          <p:cNvPicPr>
            <a:picLocks noChangeAspect="1"/>
          </p:cNvPicPr>
          <p:nvPr/>
        </p:nvPicPr>
        <p:blipFill rotWithShape="1">
          <a:blip r:embed="rId2">
            <a:extLst>
              <a:ext uri="{28A0092B-C50C-407E-A947-70E740481C1C}">
                <a14:useLocalDpi xmlns:a14="http://schemas.microsoft.com/office/drawing/2010/main" val="0"/>
              </a:ext>
            </a:extLst>
          </a:blip>
          <a:srcRect l="22715" r="29257"/>
          <a:stretch/>
        </p:blipFill>
        <p:spPr>
          <a:xfrm>
            <a:off x="10896600" y="-38100"/>
            <a:ext cx="7410450" cy="10287000"/>
          </a:xfrm>
          <a:prstGeom prst="rect">
            <a:avLst/>
          </a:prstGeom>
        </p:spPr>
      </p:pic>
      <p:grpSp>
        <p:nvGrpSpPr>
          <p:cNvPr id="4" name="Group 4"/>
          <p:cNvGrpSpPr/>
          <p:nvPr/>
        </p:nvGrpSpPr>
        <p:grpSpPr>
          <a:xfrm>
            <a:off x="0" y="851890"/>
            <a:ext cx="10896600"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3817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ADULT SWIMMING SAFETY</a:t>
            </a:r>
          </a:p>
        </p:txBody>
      </p:sp>
      <p:sp>
        <p:nvSpPr>
          <p:cNvPr id="8" name="TextBox 8"/>
          <p:cNvSpPr txBox="1"/>
          <p:nvPr/>
        </p:nvSpPr>
        <p:spPr>
          <a:xfrm>
            <a:off x="272168" y="2188937"/>
            <a:ext cx="2242432" cy="500137"/>
          </a:xfrm>
          <a:prstGeom prst="rect">
            <a:avLst/>
          </a:prstGeom>
        </p:spPr>
        <p:txBody>
          <a:bodyPr wrap="square" lIns="0" tIns="0" rIns="0" bIns="0" rtlCol="0" anchor="t">
            <a:spAutoFit/>
          </a:bodyPr>
          <a:lstStyle/>
          <a:p>
            <a:pPr algn="ctr">
              <a:lnSpc>
                <a:spcPts val="3873"/>
              </a:lnSpc>
            </a:pPr>
            <a:r>
              <a:rPr lang="en-US" sz="2766" dirty="0">
                <a:solidFill>
                  <a:srgbClr val="000000"/>
                </a:solidFill>
                <a:latin typeface="Roboto Bold"/>
              </a:rPr>
              <a:t>CONTINUED</a:t>
            </a:r>
          </a:p>
        </p:txBody>
      </p:sp>
      <p:sp>
        <p:nvSpPr>
          <p:cNvPr id="10" name="TextBox 10"/>
          <p:cNvSpPr txBox="1"/>
          <p:nvPr/>
        </p:nvSpPr>
        <p:spPr>
          <a:xfrm>
            <a:off x="628443" y="2906003"/>
            <a:ext cx="10107141" cy="5770811"/>
          </a:xfrm>
          <a:prstGeom prst="rect">
            <a:avLst/>
          </a:prstGeom>
        </p:spPr>
        <p:txBody>
          <a:bodyPr lIns="0" tIns="0" rIns="0" bIns="0" rtlCol="0" anchor="t">
            <a:spAutoFit/>
          </a:bodyPr>
          <a:lstStyle/>
          <a:p>
            <a:pPr marL="474981" lvl="1" indent="-237491">
              <a:lnSpc>
                <a:spcPts val="2530"/>
              </a:lnSpc>
              <a:buFont typeface="Arial"/>
              <a:buChar char="•"/>
            </a:pPr>
            <a:r>
              <a:rPr lang="en-US" sz="2200" spc="103" dirty="0">
                <a:solidFill>
                  <a:srgbClr val="000000"/>
                </a:solidFill>
                <a:latin typeface="Arimo" panose="020B0604020202020204" charset="0"/>
                <a:ea typeface="Arimo" panose="020B0604020202020204" charset="0"/>
                <a:cs typeface="Arimo" panose="020B0604020202020204" charset="0"/>
              </a:rPr>
              <a:t>Even if you’re a good swimmer, wear a U.S. Coast Guard-approved life jacket. The American Canoe Association estimates that almost 70% of drownings that involve canoes, kayaks and rafts could have been avoided if a personal flotation device (PFD) was worn.  </a:t>
            </a:r>
          </a:p>
          <a:p>
            <a:pPr>
              <a:lnSpc>
                <a:spcPts val="2530"/>
              </a:lnSpc>
            </a:pPr>
            <a:endParaRPr lang="en-US" sz="2200" spc="103" dirty="0">
              <a:solidFill>
                <a:srgbClr val="000000"/>
              </a:solidFill>
              <a:latin typeface="Arimo" panose="020B0604020202020204" charset="0"/>
              <a:ea typeface="Arimo" panose="020B0604020202020204" charset="0"/>
              <a:cs typeface="Arimo" panose="020B0604020202020204" charset="0"/>
            </a:endParaRPr>
          </a:p>
          <a:p>
            <a:pPr marL="474981" lvl="1" indent="-237491">
              <a:lnSpc>
                <a:spcPts val="2530"/>
              </a:lnSpc>
              <a:buFont typeface="Arial"/>
              <a:buChar char="•"/>
            </a:pPr>
            <a:r>
              <a:rPr lang="en-US" sz="2200" spc="103" dirty="0">
                <a:solidFill>
                  <a:srgbClr val="000000"/>
                </a:solidFill>
                <a:latin typeface="Arimo" panose="020B0604020202020204" charset="0"/>
                <a:ea typeface="Arimo" panose="020B0604020202020204" charset="0"/>
                <a:cs typeface="Arimo" panose="020B0604020202020204" charset="0"/>
              </a:rPr>
              <a:t>Label gear with contact info. Labeling gear with your name and two contact numbers could help the U.S. Coast Guard identify your equipment in the case of an emergency. </a:t>
            </a:r>
          </a:p>
          <a:p>
            <a:pPr>
              <a:lnSpc>
                <a:spcPts val="2530"/>
              </a:lnSpc>
            </a:pPr>
            <a:endParaRPr lang="en-US" sz="2200" spc="103" dirty="0">
              <a:solidFill>
                <a:srgbClr val="000000"/>
              </a:solidFill>
              <a:latin typeface="Arimo" panose="020B0604020202020204" charset="0"/>
              <a:ea typeface="Arimo" panose="020B0604020202020204" charset="0"/>
              <a:cs typeface="Arimo" panose="020B0604020202020204" charset="0"/>
            </a:endParaRPr>
          </a:p>
          <a:p>
            <a:pPr marL="474981" lvl="1" indent="-237491">
              <a:lnSpc>
                <a:spcPts val="2530"/>
              </a:lnSpc>
              <a:buFont typeface="Arial"/>
              <a:buChar char="•"/>
            </a:pPr>
            <a:r>
              <a:rPr lang="en-US" sz="2200" spc="103" dirty="0">
                <a:solidFill>
                  <a:srgbClr val="000000"/>
                </a:solidFill>
                <a:latin typeface="Arimo" panose="020B0604020202020204" charset="0"/>
                <a:ea typeface="Arimo" panose="020B0604020202020204" charset="0"/>
                <a:cs typeface="Arimo" panose="020B0604020202020204" charset="0"/>
              </a:rPr>
              <a:t>The U.S. Coast Guard offers a nation-wide program called Paddle Smart to encourage people to label their equipment. You can get a free, reflective waterproof sticker for your gear at local boating supply stores, canoe clubs and harbor masters. </a:t>
            </a:r>
          </a:p>
          <a:p>
            <a:pPr>
              <a:lnSpc>
                <a:spcPts val="2530"/>
              </a:lnSpc>
            </a:pPr>
            <a:endParaRPr lang="en-US" sz="2200" spc="103" dirty="0">
              <a:solidFill>
                <a:srgbClr val="000000"/>
              </a:solidFill>
              <a:latin typeface="Arimo" panose="020B0604020202020204" charset="0"/>
              <a:ea typeface="Arimo" panose="020B0604020202020204" charset="0"/>
              <a:cs typeface="Arimo" panose="020B0604020202020204" charset="0"/>
            </a:endParaRPr>
          </a:p>
          <a:p>
            <a:pPr marL="474981" lvl="1" indent="-237491" algn="l">
              <a:lnSpc>
                <a:spcPts val="2530"/>
              </a:lnSpc>
              <a:buFont typeface="Arial"/>
              <a:buChar char="•"/>
            </a:pPr>
            <a:r>
              <a:rPr lang="en-US" sz="2200" spc="103" dirty="0">
                <a:solidFill>
                  <a:srgbClr val="000000"/>
                </a:solidFill>
                <a:latin typeface="Arimo" panose="020B0604020202020204" charset="0"/>
                <a:ea typeface="Arimo" panose="020B0604020202020204" charset="0"/>
                <a:cs typeface="Arimo" panose="020B0604020202020204" charset="0"/>
              </a:rPr>
              <a:t>Have a way to call for help. Ensure cell phone is charged and in a waterproof case or take a two-way radio with you. For serious adventurers, consider purchasing a personal location beacon, outfitted with a flotation sleeve. </a:t>
            </a:r>
          </a:p>
        </p:txBody>
      </p:sp>
      <p:sp>
        <p:nvSpPr>
          <p:cNvPr id="6" name="Freeform 3">
            <a:extLst>
              <a:ext uri="{FF2B5EF4-FFF2-40B4-BE49-F238E27FC236}">
                <a16:creationId xmlns:a16="http://schemas.microsoft.com/office/drawing/2014/main" id="{6B4341AF-AB4F-1386-EFAB-F5C1CE629967}"/>
              </a:ext>
            </a:extLst>
          </p:cNvPr>
          <p:cNvSpPr/>
          <p:nvPr/>
        </p:nvSpPr>
        <p:spPr>
          <a:xfrm>
            <a:off x="0" y="9258300"/>
            <a:ext cx="18307050"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08</a:t>
            </a:r>
          </a:p>
        </p:txBody>
      </p:sp>
      <p:sp>
        <p:nvSpPr>
          <p:cNvPr id="2" name="Freeform 6">
            <a:extLst>
              <a:ext uri="{FF2B5EF4-FFF2-40B4-BE49-F238E27FC236}">
                <a16:creationId xmlns:a16="http://schemas.microsoft.com/office/drawing/2014/main" id="{C3A69CBA-831E-D765-13CA-FA6A36401000}"/>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8" y="0"/>
            <a:ext cx="6900799" cy="9296400"/>
          </a:xfrm>
          <a:prstGeom prst="rect">
            <a:avLst/>
          </a:prstGeom>
        </p:spPr>
      </p:pic>
      <p:grpSp>
        <p:nvGrpSpPr>
          <p:cNvPr id="4" name="Group 4"/>
          <p:cNvGrpSpPr/>
          <p:nvPr/>
        </p:nvGrpSpPr>
        <p:grpSpPr>
          <a:xfrm>
            <a:off x="7198950" y="33165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7461593" y="47010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POOL CHEMICAL SAFETY</a:t>
            </a:r>
          </a:p>
        </p:txBody>
      </p:sp>
      <p:sp>
        <p:nvSpPr>
          <p:cNvPr id="8" name="TextBox 8"/>
          <p:cNvSpPr txBox="1"/>
          <p:nvPr/>
        </p:nvSpPr>
        <p:spPr>
          <a:xfrm>
            <a:off x="7534984" y="1800297"/>
            <a:ext cx="5803904"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SAFE USE</a:t>
            </a:r>
          </a:p>
        </p:txBody>
      </p:sp>
      <p:sp>
        <p:nvSpPr>
          <p:cNvPr id="10" name="TextBox 10"/>
          <p:cNvSpPr txBox="1"/>
          <p:nvPr/>
        </p:nvSpPr>
        <p:spPr>
          <a:xfrm>
            <a:off x="7315200" y="2320572"/>
            <a:ext cx="10386749" cy="6735305"/>
          </a:xfrm>
          <a:prstGeom prst="rect">
            <a:avLst/>
          </a:prstGeom>
        </p:spPr>
        <p:txBody>
          <a:bodyPr lIns="0" tIns="0" rIns="0" bIns="0" rtlCol="0" anchor="t">
            <a:spAutoFit/>
          </a:bodyPr>
          <a:lstStyle/>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Ask for help if you are not trained for specific tasks.</a:t>
            </a:r>
          </a:p>
          <a:p>
            <a:pPr>
              <a:lnSpc>
                <a:spcPts val="2070"/>
              </a:lnSpc>
            </a:pPr>
            <a:r>
              <a:rPr lang="en-US" sz="1800" spc="84" dirty="0">
                <a:solidFill>
                  <a:srgbClr val="000000"/>
                </a:solidFill>
                <a:latin typeface="Arimo" panose="020B0604020202020204" charset="0"/>
                <a:ea typeface="Arimo" panose="020B0604020202020204" charset="0"/>
                <a:cs typeface="Arimo" panose="020B0604020202020204" charset="0"/>
              </a:rPr>
              <a:t> </a:t>
            </a: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Read chemical and entire product labels or Material Safety Data Sheets before each use.</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Dress for safety by wearing appropriate safety equipment (i.e. safety goggles, gloves and mask). </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Handle in a well-ventilated area. </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Open one product container at a time and close it before opening another. </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Minimize dust, fumes and splashes. </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Measure carefully. </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Never mix chlorine products with acid; this could create toxic gases.</a:t>
            </a:r>
          </a:p>
          <a:p>
            <a:pPr>
              <a:lnSpc>
                <a:spcPts val="2070"/>
              </a:lnSpc>
            </a:pPr>
            <a:r>
              <a:rPr lang="en-US" sz="1800" spc="84" dirty="0">
                <a:solidFill>
                  <a:srgbClr val="000000"/>
                </a:solidFill>
                <a:latin typeface="Arimo" panose="020B0604020202020204" charset="0"/>
                <a:ea typeface="Arimo" panose="020B0604020202020204" charset="0"/>
                <a:cs typeface="Arimo" panose="020B0604020202020204" charset="0"/>
              </a:rPr>
              <a:t> </a:t>
            </a: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Never mix different pool chemicals (i.e., different types of chlorine products) with each other or with any other substance. </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Only pre-dissolve pool chemicals when directed by product label. </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If product label directs pre-dissolving, add pool chemical to water; never add water to pool chemical because a violent, potentially explosive reaction can occur. </a:t>
            </a:r>
          </a:p>
          <a:p>
            <a:pPr algn="l">
              <a:lnSpc>
                <a:spcPts val="2340"/>
              </a:lnSpc>
            </a:pPr>
            <a:endParaRPr lang="en-US" sz="1800" spc="84" dirty="0">
              <a:solidFill>
                <a:srgbClr val="000000"/>
              </a:solidFill>
              <a:latin typeface="Articulat"/>
            </a:endParaRPr>
          </a:p>
        </p:txBody>
      </p:sp>
      <p:sp>
        <p:nvSpPr>
          <p:cNvPr id="6" name="Freeform 3">
            <a:extLst>
              <a:ext uri="{FF2B5EF4-FFF2-40B4-BE49-F238E27FC236}">
                <a16:creationId xmlns:a16="http://schemas.microsoft.com/office/drawing/2014/main" id="{49256E8D-F4C9-8781-58A0-4F80A79E4781}"/>
              </a:ext>
            </a:extLst>
          </p:cNvPr>
          <p:cNvSpPr/>
          <p:nvPr/>
        </p:nvSpPr>
        <p:spPr>
          <a:xfrm>
            <a:off x="-6718"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09</a:t>
            </a:r>
          </a:p>
        </p:txBody>
      </p:sp>
      <p:sp>
        <p:nvSpPr>
          <p:cNvPr id="2" name="Freeform 6">
            <a:extLst>
              <a:ext uri="{FF2B5EF4-FFF2-40B4-BE49-F238E27FC236}">
                <a16:creationId xmlns:a16="http://schemas.microsoft.com/office/drawing/2014/main" id="{8A428B07-ACE9-FB9C-B57C-0CBB4272769C}"/>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5862A154C451D4589DA42E6B306DAFD" ma:contentTypeVersion="11" ma:contentTypeDescription="Create a new document." ma:contentTypeScope="" ma:versionID="7280e699359f063f036de2d6fc429496">
  <xsd:schema xmlns:xsd="http://www.w3.org/2001/XMLSchema" xmlns:xs="http://www.w3.org/2001/XMLSchema" xmlns:p="http://schemas.microsoft.com/office/2006/metadata/properties" xmlns:ns3="dd97907b-718e-4dcf-884e-beba76dd1527" xmlns:ns4="219a2f5f-68eb-4e2c-9f1d-ca903d35df75" targetNamespace="http://schemas.microsoft.com/office/2006/metadata/properties" ma:root="true" ma:fieldsID="1900985db469df24919e5283efcea05e" ns3:_="" ns4:_="">
    <xsd:import namespace="dd97907b-718e-4dcf-884e-beba76dd1527"/>
    <xsd:import namespace="219a2f5f-68eb-4e2c-9f1d-ca903d35df7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97907b-718e-4dcf-884e-beba76dd152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9a2f5f-68eb-4e2c-9f1d-ca903d35df7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AB04E0-791B-46A6-88CE-9FAAA621CEF9}">
  <ds:schemaRefs>
    <ds:schemaRef ds:uri="dd97907b-718e-4dcf-884e-beba76dd1527"/>
    <ds:schemaRef ds:uri="219a2f5f-68eb-4e2c-9f1d-ca903d35df75"/>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54AAEF62-AB56-447C-8ED9-4523E4E803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97907b-718e-4dcf-884e-beba76dd1527"/>
    <ds:schemaRef ds:uri="219a2f5f-68eb-4e2c-9f1d-ca903d35df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3E83EF7-7D57-44E1-899A-82019DF76523}">
  <ds:schemaRefs>
    <ds:schemaRef ds:uri="http://schemas.microsoft.com/sharepoint/v3/contenttype/forms"/>
  </ds:schemaRefs>
</ds:datastoreItem>
</file>

<file path=docMetadata/LabelInfo.xml><?xml version="1.0" encoding="utf-8"?>
<clbl:labelList xmlns:clbl="http://schemas.microsoft.com/office/2020/mipLabelMetadata">
  <clbl:label id="{8331b18d-2d87-48ef-a35f-ac8818ebf9b4}" enabled="0" method="" siteId="{8331b18d-2d87-48ef-a35f-ac8818ebf9b4}" removed="1"/>
</clbl:labelList>
</file>

<file path=docProps/app.xml><?xml version="1.0" encoding="utf-8"?>
<Properties xmlns="http://schemas.openxmlformats.org/officeDocument/2006/extended-properties" xmlns:vt="http://schemas.openxmlformats.org/officeDocument/2006/docPropsVTypes">
  <TotalTime>26148</TotalTime>
  <Words>8460</Words>
  <Application>Microsoft Office PowerPoint</Application>
  <PresentationFormat>Custom</PresentationFormat>
  <Paragraphs>908</Paragraphs>
  <Slides>59</Slides>
  <Notes>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59</vt:i4>
      </vt:variant>
    </vt:vector>
  </HeadingPairs>
  <TitlesOfParts>
    <vt:vector size="72" baseType="lpstr">
      <vt:lpstr>Articulat Italics</vt:lpstr>
      <vt:lpstr>Arimo</vt:lpstr>
      <vt:lpstr>Gordita Bold</vt:lpstr>
      <vt:lpstr>Articulat</vt:lpstr>
      <vt:lpstr>Roboto</vt:lpstr>
      <vt:lpstr>Arial Black</vt:lpstr>
      <vt:lpstr>Roboto Bold</vt:lpstr>
      <vt:lpstr>Arimo Bold</vt:lpstr>
      <vt:lpstr>Articulat Bold</vt:lpstr>
      <vt:lpstr>Calibri</vt:lpstr>
      <vt:lpstr>Arial</vt:lpstr>
      <vt:lpstr>Arimo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220502_101 Critical Days of Summer 2022_Draft_v3</dc:title>
  <dc:creator>WRIGHT, KEITH A GS-13 USAF HAF AFSEC/PA</dc:creator>
  <cp:lastModifiedBy>GONZALES, LISA A CTR USAF HAF AFSEC/SEGS</cp:lastModifiedBy>
  <cp:revision>172</cp:revision>
  <dcterms:created xsi:type="dcterms:W3CDTF">2006-08-16T00:00:00Z</dcterms:created>
  <dcterms:modified xsi:type="dcterms:W3CDTF">2025-05-12T19:09:23Z</dcterms:modified>
  <dc:identifier>DAE_jOIA0Yg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0x01010055862A154C451D4589DA42E6B306DAFD</vt:lpwstr>
  </property>
</Properties>
</file>